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3" r:id="rId4"/>
    <p:sldId id="285" r:id="rId5"/>
    <p:sldId id="264" r:id="rId6"/>
    <p:sldId id="265" r:id="rId7"/>
    <p:sldId id="267" r:id="rId8"/>
    <p:sldId id="268" r:id="rId9"/>
    <p:sldId id="269" r:id="rId10"/>
    <p:sldId id="290" r:id="rId11"/>
    <p:sldId id="286" r:id="rId12"/>
    <p:sldId id="271" r:id="rId13"/>
    <p:sldId id="272" r:id="rId14"/>
    <p:sldId id="287" r:id="rId15"/>
    <p:sldId id="288" r:id="rId16"/>
    <p:sldId id="274" r:id="rId17"/>
    <p:sldId id="275" r:id="rId18"/>
    <p:sldId id="276" r:id="rId19"/>
    <p:sldId id="281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95" autoAdjust="0"/>
  </p:normalViewPr>
  <p:slideViewPr>
    <p:cSldViewPr snapToGrid="0">
      <p:cViewPr varScale="1">
        <p:scale>
          <a:sx n="67" d="100"/>
          <a:sy n="67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809" y="1997232"/>
            <a:ext cx="7632191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тема:«Готовимся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переходу на новые ФГОС НОО и ФГОС ООО: вопросы и ответы»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0331" y="6330091"/>
            <a:ext cx="4825077" cy="63154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марта 2022 года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 txBox="1">
            <a:spLocks/>
          </p:cNvSpPr>
          <p:nvPr/>
        </p:nvSpPr>
        <p:spPr>
          <a:xfrm>
            <a:off x="4718305" y="258475"/>
            <a:ext cx="7339584" cy="631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</a:rPr>
              <a:t>Государственное бюджетное общеобразовательное учреждение средняя общеобразовательная школа №4</a:t>
            </a:r>
            <a:r>
              <a:rPr lang="en-US" sz="1800" dirty="0" smtClean="0">
                <a:solidFill>
                  <a:srgbClr val="C00000"/>
                </a:solidFill>
              </a:rPr>
              <a:t>35</a:t>
            </a:r>
            <a:r>
              <a:rPr lang="ru-RU" sz="1800" dirty="0" smtClean="0">
                <a:solidFill>
                  <a:srgbClr val="C00000"/>
                </a:solidFill>
              </a:rPr>
              <a:t> Курортного района Санкт-Петербурга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0" y="908954"/>
            <a:ext cx="10781317" cy="5098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678" y="262623"/>
            <a:ext cx="841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Методическая поддержка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02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https://www.spbfgos.org/фгос-2021</a:t>
            </a:r>
          </a:p>
          <a:p>
            <a:r>
              <a:rPr lang="ru-RU" dirty="0">
                <a:solidFill>
                  <a:schemeClr val="accent1"/>
                </a:solidFill>
              </a:rPr>
              <a:t>Здесь есть полезные материалы </a:t>
            </a:r>
          </a:p>
        </p:txBody>
      </p:sp>
    </p:spTree>
    <p:extLst>
      <p:ext uri="{BB962C8B-B14F-4D97-AF65-F5344CB8AC3E}">
        <p14:creationId xmlns:p14="http://schemas.microsoft.com/office/powerpoint/2010/main" val="29026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83" y="1425657"/>
            <a:ext cx="10321199" cy="5086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2619" y="428622"/>
            <a:ext cx="959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Портал Министерства просвещения и ИСРО РАО «Единое содержание общего образования»: </a:t>
            </a:r>
            <a:r>
              <a:rPr lang="ru-RU" dirty="0">
                <a:solidFill>
                  <a:srgbClr val="00B0F0"/>
                </a:solidFill>
              </a:rPr>
              <a:t>https://edsoo.ru/ </a:t>
            </a:r>
          </a:p>
        </p:txBody>
      </p:sp>
    </p:spTree>
    <p:extLst>
      <p:ext uri="{BB962C8B-B14F-4D97-AF65-F5344CB8AC3E}">
        <p14:creationId xmlns:p14="http://schemas.microsoft.com/office/powerpoint/2010/main" val="47105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" y="438912"/>
            <a:ext cx="844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Программа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формирования универсальных учебных действий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04" y="1639241"/>
            <a:ext cx="112410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По новому ФГОС ООО нужно разрабатывать программу формирования УУД, а не программу развития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УУД.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Программа </a:t>
            </a: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имеет одинаковое название на уровнях НОО и ООО: «Программа формирования универсальных учебных действий у обучающихся».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Требований к программе формирования УУД стало меньше. </a:t>
            </a:r>
            <a:endParaRPr lang="ru-RU" sz="28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Для </a:t>
            </a: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уровня ООО прописали, что теперь нужно формировать у учеников знания и навыки в области финансовой грамотности и устойчивого развития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общества.</a:t>
            </a:r>
            <a:endParaRPr lang="ru-RU" sz="28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3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1680" y="0"/>
            <a:ext cx="816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Предметные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области и предметы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71283"/>
              </p:ext>
            </p:extLst>
          </p:nvPr>
        </p:nvGraphicFramePr>
        <p:xfrm>
          <a:off x="109725" y="646331"/>
          <a:ext cx="11984738" cy="6159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643"/>
                <a:gridCol w="6864095"/>
              </a:tblGrid>
              <a:tr h="4019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план НОО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Предметные области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Учебные предметы (учебные модули)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5492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и литературное чтение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Литературное чтение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5112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Родной язык и литературное чтение на родном языке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Родной язык и (или) государственный язык республики </a:t>
                      </a:r>
                      <a:r>
                        <a:rPr lang="ru-RU" sz="1600" dirty="0" smtClean="0">
                          <a:effectLst/>
                        </a:rPr>
                        <a:t>РФ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Литературное чтение на родном языке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4019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4019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и информатика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4019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 и естествознание (Окружающий мир)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Окружающий мир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17347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Основы религиозных культур и светской этики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Основы религиозных культур и светской этики: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православной культуры»;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иудейской культуры»;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буддистской культуры»;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исламской культуры»;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религиозных культур народов России»;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учебный модуль «Основы светской этики»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5112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Искусство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Изобразительное искусство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4019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Технология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  <a:tr h="4019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2268" marR="92268" marT="46134" marB="461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18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04" y="1168649"/>
            <a:ext cx="10138527" cy="5340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7651" y="491708"/>
            <a:ext cx="5655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Примерный учебный план НОО:</a:t>
            </a:r>
          </a:p>
        </p:txBody>
      </p:sp>
    </p:spTree>
    <p:extLst>
      <p:ext uri="{BB962C8B-B14F-4D97-AF65-F5344CB8AC3E}">
        <p14:creationId xmlns:p14="http://schemas.microsoft.com/office/powerpoint/2010/main" val="196010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28" y="987501"/>
            <a:ext cx="9108213" cy="55051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332" y="199476"/>
            <a:ext cx="5260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Примерный учебный план </a:t>
            </a:r>
            <a:r>
              <a:rPr lang="ru-RU" sz="2400" dirty="0" smtClean="0"/>
              <a:t>ООО</a:t>
            </a:r>
            <a:r>
              <a:rPr lang="ru-RU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970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8046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" y="804672"/>
            <a:ext cx="740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Объем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урочной и внеурочной деятельности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03356"/>
              </p:ext>
            </p:extLst>
          </p:nvPr>
        </p:nvGraphicFramePr>
        <p:xfrm>
          <a:off x="435864" y="2258651"/>
          <a:ext cx="10515600" cy="1383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Границы аудиторной нагрузки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Старый ФГОС НОО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Новый ФГОС НОО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Минимум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2954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Максимум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3345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3190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39873"/>
              </p:ext>
            </p:extLst>
          </p:nvPr>
        </p:nvGraphicFramePr>
        <p:xfrm>
          <a:off x="435864" y="3819841"/>
          <a:ext cx="10515600" cy="1383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Границы аудиторной нагрузки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Старый ФГОС ООО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Новый ФГОС ООО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Минимум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5267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5058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Максимум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6020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5549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2168" y="5374528"/>
            <a:ext cx="98176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Уменьшили объем внеурочной деятельности на уровне НОО.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Вместо 1350 можно запланировать до 1320 часов за четыре года.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1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344" y="499872"/>
            <a:ext cx="120213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Roboto" panose="020B0604020202020204" charset="0"/>
                <a:ea typeface="Roboto" panose="020B0604020202020204" charset="0"/>
              </a:rPr>
              <a:t>Ученики </a:t>
            </a: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с ОВЗ</a:t>
            </a:r>
          </a:p>
          <a:p>
            <a:pPr marL="69691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ФГОС 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НОО не нужно применять для обучения детей с ОВЗ и интеллектуальными нарушениями. </a:t>
            </a:r>
            <a:endParaRPr lang="ru-RU" sz="20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69691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Адаптированные 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программы на уровне ООО разрабатывают на основе нового ФГОС ООО.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Использование электронных средств обучения, дистанционных технологий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Новый ФГОС фиксирует право школы применять различные образовательные технологии.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Деление учеников на группы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Разрешено организовать образовательную деятельность при помощи деления на группы.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Информационно-образовательная среда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Новые ФГОС определяют, что доступ к информационно-образовательной среде должен быть у каждого ученика и родителя или законного представителя в течение всего периода обучения</a:t>
            </a: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.</a:t>
            </a:r>
            <a:endParaRPr lang="ru-RU" sz="20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8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608" y="1219200"/>
            <a:ext cx="112532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Roboto" panose="020B0604020202020204" charset="0"/>
                <a:ea typeface="Roboto" panose="020B0604020202020204" charset="0"/>
              </a:rPr>
              <a:t>Оснащение </a:t>
            </a: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кабинетов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latin typeface="Roboto" panose="020B0604020202020204" charset="0"/>
                <a:ea typeface="Roboto" panose="020B0604020202020204" charset="0"/>
              </a:rPr>
              <a:t>Новые ФГОС ООО установили требования к оснащению кабинетов по отдельным предметным областям.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Психолого-педагогические условия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latin typeface="Roboto" panose="020B0604020202020204" charset="0"/>
                <a:ea typeface="Roboto" panose="020B0604020202020204" charset="0"/>
              </a:rPr>
              <a:t>В новых ФГОС требований к психолого-педагогическим условиям стало больше. Акцент сделан на социально-психологической адаптации к школе.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Roboto" panose="020B0604020202020204" charset="0"/>
                <a:ea typeface="Roboto" panose="020B0604020202020204" charset="0"/>
              </a:rPr>
              <a:t>Повышение квалификации педагогов</a:t>
            </a:r>
          </a:p>
          <a:p>
            <a:pPr marL="696913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latin typeface="Roboto" panose="020B0604020202020204" charset="0"/>
                <a:ea typeface="Roboto" panose="020B0604020202020204" charset="0"/>
              </a:rPr>
              <a:t>Старые ФГОС четко определяли, что повышать квалификацию педагоги должны не реже чем раз в три года. Новые ФГОС эту норму исключили. </a:t>
            </a:r>
          </a:p>
        </p:txBody>
      </p:sp>
    </p:spTree>
    <p:extLst>
      <p:ext uri="{BB962C8B-B14F-4D97-AF65-F5344CB8AC3E}">
        <p14:creationId xmlns:p14="http://schemas.microsoft.com/office/powerpoint/2010/main" val="208098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0576" y="0"/>
            <a:ext cx="1022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Предметы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, курсы и модули в учебном плане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728" y="1023026"/>
            <a:ext cx="1191158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Roboto" panose="020B0604020202020204" charset="0"/>
                <a:ea typeface="Roboto" panose="020B0604020202020204" charset="0"/>
              </a:rPr>
              <a:t>В обязательную часть учебного плана включите предметы, курсы и модули, которые установили ФГОС-2021 (п. 32.1 ФГОС НОО и п. 33.1 ФГОС ООО). </a:t>
            </a:r>
            <a:r>
              <a:rPr lang="ru-RU" sz="2200" dirty="0" smtClean="0">
                <a:latin typeface="Roboto" panose="020B0604020202020204" charset="0"/>
                <a:ea typeface="Roboto" panose="020B0604020202020204" charset="0"/>
              </a:rPr>
              <a:t>Обязательные </a:t>
            </a:r>
            <a:r>
              <a:rPr lang="ru-RU" sz="2200" dirty="0">
                <a:latin typeface="Roboto" panose="020B0604020202020204" charset="0"/>
                <a:ea typeface="Roboto" panose="020B0604020202020204" charset="0"/>
              </a:rPr>
              <a:t>предметы включите также в индивидуальные учебные планы 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Roboto" panose="020B0604020202020204" charset="0"/>
                <a:ea typeface="Roboto" panose="020B0604020202020204" charset="0"/>
              </a:rPr>
              <a:t>По ФГОС-2021 для школ, в которых обучение проходит на русском языке, родной язык и родную литературу вводят при наличии возможностей у школы и по заявлению родителей учеников. Такие же требования устанавливает новый ФГОС ООО, чтобы изучать второй иностранный язык.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Roboto" panose="020B0604020202020204" charset="0"/>
                <a:ea typeface="Roboto" panose="020B0604020202020204" charset="0"/>
              </a:rPr>
              <a:t>По </a:t>
            </a:r>
            <a:r>
              <a:rPr lang="ru-RU" sz="2200" dirty="0">
                <a:latin typeface="Roboto" panose="020B0604020202020204" charset="0"/>
                <a:ea typeface="Roboto" panose="020B0604020202020204" charset="0"/>
              </a:rPr>
              <a:t>ФГОС НОО 2021 года родители с помощью заявления выбирают один из модулей предметной области ОРКСЭ. По ФГОС ООО 2021 года родители также пишут заявление, чтобы выбирать один из курсов или модулей ОДНКНР. </a:t>
            </a:r>
            <a:endParaRPr lang="ru-RU" sz="22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Roboto" panose="020B0604020202020204" charset="0"/>
                <a:ea typeface="Roboto" panose="020B0604020202020204" charset="0"/>
              </a:rPr>
              <a:t>ОРКСЭ </a:t>
            </a:r>
            <a:r>
              <a:rPr lang="ru-RU" sz="2200" dirty="0">
                <a:latin typeface="Roboto" panose="020B0604020202020204" charset="0"/>
                <a:ea typeface="Roboto" panose="020B0604020202020204" charset="0"/>
              </a:rPr>
              <a:t>и ОДНКНР пропишите в обязательной части учебных планов по уровням образования. Увеличить время на изучение этих предметных областей можете с помощью дополнительных курсов с измененными названиями.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214978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/>
          <a:lstStyle/>
          <a:p>
            <a:pPr algn="ctr"/>
            <a:r>
              <a:rPr lang="ru-RU" dirty="0"/>
              <a:t>Повестка педагогического </a:t>
            </a:r>
            <a:r>
              <a:rPr lang="ru-RU" dirty="0" smtClean="0"/>
              <a:t>совета: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1238352"/>
            <a:ext cx="10848108" cy="57581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I. </a:t>
            </a:r>
            <a:r>
              <a:rPr lang="ru-RU" sz="2400" dirty="0" smtClean="0"/>
              <a:t>Вступительное слово:</a:t>
            </a:r>
            <a:r>
              <a:rPr lang="en-US" sz="2400" dirty="0" smtClean="0"/>
              <a:t>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Виткалова Т.Ю., директор - 5мин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endParaRPr lang="ru-RU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AutoNum type="romanUcPeriod" startAt="2"/>
            </a:pPr>
            <a:r>
              <a:rPr lang="ru-RU" sz="2400" dirty="0" smtClean="0"/>
              <a:t>«Готовимся </a:t>
            </a:r>
            <a:r>
              <a:rPr lang="ru-RU" sz="2400" dirty="0"/>
              <a:t>к переходу на новые ФГОС НОО и ФГОС ООО: вопросы и </a:t>
            </a:r>
            <a:r>
              <a:rPr lang="ru-RU" sz="2400" dirty="0" smtClean="0"/>
              <a:t>ответы»:                                        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Гаупт А.В., заместитель директора по УВР- 20 минут)</a:t>
            </a:r>
          </a:p>
          <a:p>
            <a:pPr marL="0" indent="0">
              <a:buNone/>
            </a:pPr>
            <a:r>
              <a:rPr lang="en-US" sz="2400" dirty="0" smtClean="0"/>
              <a:t>III. </a:t>
            </a:r>
            <a:r>
              <a:rPr lang="ru-RU" sz="2400" dirty="0" smtClean="0"/>
              <a:t>«Функциональная грамотность в рамках внедрения  новых ФГОС»: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(Федосеева </a:t>
            </a: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Н.В., заместитель директора по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УВР- 10 минут)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«Формирование функциональной грамотности  на уроках истории»:                                                       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Пенчикова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В.А., председатель МО- 7 минут)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«Формирование </a:t>
            </a:r>
            <a:r>
              <a:rPr lang="ru-RU" sz="2400" dirty="0"/>
              <a:t>функциональной грамотности  на уроках </a:t>
            </a:r>
            <a:r>
              <a:rPr lang="ru-RU" sz="2400" dirty="0" smtClean="0"/>
              <a:t>английского языка»:                                 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Предеина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А.Л., председатель МО-  7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минут)</a:t>
            </a:r>
          </a:p>
          <a:p>
            <a:pPr marL="0" indent="0">
              <a:buNone/>
            </a:pPr>
            <a:r>
              <a:rPr lang="ru-RU" sz="2400" dirty="0" smtClean="0"/>
              <a:t>3.    «Функциональная грамотность на уроках естествознания»: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(</a:t>
            </a:r>
            <a:r>
              <a:rPr lang="ru-RU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Ходина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Е.Н., председатель МО-  7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мин)</a:t>
            </a:r>
          </a:p>
          <a:p>
            <a:pPr marL="457200" indent="-457200">
              <a:buAutoNum type="arabicPeriod" startAt="4"/>
            </a:pPr>
            <a:r>
              <a:rPr lang="ru-RU" sz="2400" dirty="0" smtClean="0"/>
              <a:t>«Финансовая грамотность в курсе математики»:    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(</a:t>
            </a:r>
            <a:r>
              <a:rPr lang="ru-RU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Рейнштейн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Н.В., председатель МО-  7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минут)</a:t>
            </a:r>
          </a:p>
          <a:p>
            <a:pPr marL="0" indent="0">
              <a:buNone/>
            </a:pPr>
            <a:r>
              <a:rPr lang="ru-RU" sz="2400" dirty="0" smtClean="0"/>
              <a:t>5. «Формирование читательской грамотности на уроках русского языка и литературы»:   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(Никулина </a:t>
            </a:r>
            <a:r>
              <a:rPr lang="ru-R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Л.Г., председатель МО- 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минут)</a:t>
            </a:r>
          </a:p>
          <a:p>
            <a:pPr marL="0" indent="0">
              <a:buNone/>
            </a:pPr>
            <a:r>
              <a:rPr lang="en-US" sz="2400" dirty="0" smtClean="0"/>
              <a:t>IV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Разное</a:t>
            </a:r>
            <a:endParaRPr lang="ru-RU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129" y="968188"/>
            <a:ext cx="10492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Решение педсовета: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Принять к сведению информацию по ходу введения ФГОС третьего поколения для НОО и СОО;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Р</a:t>
            </a:r>
            <a:r>
              <a:rPr lang="ru-RU" sz="2800" dirty="0" smtClean="0"/>
              <a:t>азработать проекты примерных рабочих программ;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Продолжить применять элементы развития функциональной грамотности на уроках.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208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56" y="438912"/>
            <a:ext cx="730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Изменения в новых ФГОС НОО и ООО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1639241"/>
            <a:ext cx="11728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Новые ФГОС будут действовать с 1 сентября 2022 года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414274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824" y="430306"/>
            <a:ext cx="7866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Основные нововведения</a:t>
            </a:r>
            <a:r>
              <a:rPr lang="ru-RU" sz="28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0541" y="1015081"/>
            <a:ext cx="102063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1. </a:t>
            </a:r>
            <a:r>
              <a:rPr lang="ru-RU" sz="2800" dirty="0"/>
              <a:t>Закреплена вариативность содержания программ.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2. Конкретизированы </a:t>
            </a:r>
            <a:r>
              <a:rPr lang="ru-RU" sz="2800" dirty="0"/>
              <a:t>требования к предметным результатам;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3.</a:t>
            </a:r>
            <a:r>
              <a:rPr lang="ru-RU" sz="2800" dirty="0" smtClean="0"/>
              <a:t> </a:t>
            </a:r>
            <a:r>
              <a:rPr lang="ru-RU" sz="2800" dirty="0"/>
              <a:t>Прописаны критерии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УУД и достижения личностных результатов.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/>
              <a:t>Введены новые требования к рабочим программам. Рабочие программы должны формироваться с учетом рабочей программы воспитания.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5. Изменен </a:t>
            </a:r>
            <a:r>
              <a:rPr lang="ru-RU" sz="2800" dirty="0"/>
              <a:t>объем аудиторной нагрузки в НОО и ООО.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6.</a:t>
            </a:r>
            <a:r>
              <a:rPr lang="ru-RU" sz="2800" dirty="0" smtClean="0"/>
              <a:t> </a:t>
            </a:r>
            <a:r>
              <a:rPr lang="ru-RU" sz="2800" dirty="0"/>
              <a:t>Из списка обязательных предметов убран второй иностранный.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7</a:t>
            </a:r>
            <a:r>
              <a:rPr lang="ru-RU" sz="2800" dirty="0"/>
              <a:t>. Расширены требования к материально-технической базе. </a:t>
            </a:r>
          </a:p>
        </p:txBody>
      </p:sp>
    </p:spTree>
    <p:extLst>
      <p:ext uri="{BB962C8B-B14F-4D97-AF65-F5344CB8AC3E}">
        <p14:creationId xmlns:p14="http://schemas.microsoft.com/office/powerpoint/2010/main" val="373266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56" y="438912"/>
            <a:ext cx="730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Требования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к вариативности </a:t>
            </a:r>
            <a:endParaRPr lang="ru-RU" sz="3600" b="1" dirty="0" smtClean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содержания ООП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НОО и ООО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1639241"/>
            <a:ext cx="117287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ФГОС </a:t>
            </a: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второго поколения школа могла обеспечивать вариативность любыми 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способами. По 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стандартам третьего поколения для </a:t>
            </a: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этого 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предусмотрено </a:t>
            </a:r>
            <a:r>
              <a:rPr lang="ru-RU" sz="2600" b="1" u="sng" dirty="0" smtClean="0">
                <a:latin typeface="Roboto" panose="020B0604020202020204" charset="0"/>
                <a:ea typeface="Roboto" panose="020B0604020202020204" charset="0"/>
              </a:rPr>
              <a:t>три </a:t>
            </a:r>
            <a:r>
              <a:rPr lang="ru-RU" sz="2600" b="1" u="sng" dirty="0" smtClean="0">
                <a:latin typeface="Roboto" panose="020B0604020202020204" charset="0"/>
                <a:ea typeface="Roboto" panose="020B0604020202020204" charset="0"/>
              </a:rPr>
              <a:t>способа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В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структуре программ НОО и ООО школа может предусмотреть учебные предметы, учебные курсы и учебные модули. </a:t>
            </a:r>
            <a:endParaRPr lang="ru-RU" sz="26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Школа </a:t>
            </a: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может разрабатывать и реализовывать программы углубленного изучения отдельных предметов. </a:t>
            </a:r>
            <a:endParaRPr lang="ru-RU" sz="26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Школа </a:t>
            </a:r>
            <a:r>
              <a:rPr lang="ru-RU" sz="2600" dirty="0">
                <a:latin typeface="Roboto" panose="020B0604020202020204" charset="0"/>
                <a:ea typeface="Roboto" panose="020B0604020202020204" charset="0"/>
              </a:rPr>
              <a:t>может разрабатывать и реализовывать индивидуальные учебные планы в соответствии с образовательными потребностями и интересами учеников</a:t>
            </a:r>
            <a:r>
              <a:rPr lang="ru-RU" sz="2600" dirty="0" smtClean="0">
                <a:latin typeface="Roboto" panose="020B0604020202020204" charset="0"/>
                <a:ea typeface="Roboto" panose="020B0604020202020204" charset="0"/>
              </a:rPr>
              <a:t>.</a:t>
            </a:r>
            <a:endParaRPr lang="ru-RU" sz="26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0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56" y="438912"/>
            <a:ext cx="730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Планируемые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результаты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1639240"/>
            <a:ext cx="1062304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В новых ФГОС подробнее описывают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результаты освоения </a:t>
            </a: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ООП НОО и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ООО: </a:t>
            </a:r>
          </a:p>
          <a:p>
            <a:pPr>
              <a:spcAft>
                <a:spcPts val="0"/>
              </a:spcAft>
            </a:pPr>
            <a:endParaRPr lang="ru-RU" sz="28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Предметные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Roboto" panose="020B0604020202020204" charset="0"/>
                <a:ea typeface="Roboto" panose="020B0604020202020204" charset="0"/>
              </a:rPr>
              <a:t>Метапредметные</a:t>
            </a:r>
            <a:endParaRPr lang="ru-RU" sz="2800" dirty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Личностные</a:t>
            </a:r>
            <a:endParaRPr lang="ru-RU" sz="2800" dirty="0" smtClean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56" y="438912"/>
            <a:ext cx="730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Предметные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результаты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04" y="1146203"/>
            <a:ext cx="1124102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Новые ФГОС 2021 года определяют четкие требования к предметным результатам по каждой учебной дисциплине</a:t>
            </a:r>
            <a:endParaRPr lang="ru-RU" sz="2800" dirty="0" smtClean="0">
              <a:latin typeface="Roboto" panose="020B0604020202020204" charset="0"/>
              <a:ea typeface="Roboto" panose="020B060402020202020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Появилось конкретное содержание по каждой предметной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области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На уровне ООО установили требования к предметным результатам при углубленном изучении некоторых </a:t>
            </a: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дисциплин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Roboto" panose="020B0604020202020204" charset="0"/>
                <a:ea typeface="Roboto" panose="020B0604020202020204" charset="0"/>
              </a:rPr>
              <a:t>Предметные </a:t>
            </a:r>
            <a:r>
              <a:rPr lang="ru-RU" sz="2800" dirty="0">
                <a:latin typeface="Roboto" panose="020B0604020202020204" charset="0"/>
                <a:ea typeface="Roboto" panose="020B0604020202020204" charset="0"/>
              </a:rPr>
              <a:t>результаты в новых ФГОС не согласовываются с требованиями концепций преподавания физики, астрономии, химии, истории России </a:t>
            </a:r>
            <a:endParaRPr lang="ru-RU" sz="2800" dirty="0" smtClean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6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56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" y="402336"/>
            <a:ext cx="768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Метапредметные</a:t>
            </a:r>
            <a:r>
              <a:rPr lang="ru-RU" sz="32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и личностные результаты</a:t>
            </a:r>
            <a:endParaRPr lang="ru-RU" sz="32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1447300"/>
            <a:ext cx="1176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Roboto" panose="020B0604020202020204" charset="0"/>
                <a:ea typeface="Roboto" panose="020B0604020202020204" charset="0"/>
              </a:rPr>
              <a:t>В старых </a:t>
            </a:r>
            <a:r>
              <a:rPr lang="ru-RU" sz="2400" dirty="0">
                <a:latin typeface="Roboto" panose="020B0604020202020204" charset="0"/>
                <a:ea typeface="Roboto" panose="020B0604020202020204" charset="0"/>
              </a:rPr>
              <a:t>стандартах эти результаты были просто перечислены, то в новых они описаны по группам, каждое из УУД содержит критерии их </a:t>
            </a:r>
            <a:r>
              <a:rPr lang="ru-RU" sz="2400" dirty="0" err="1">
                <a:latin typeface="Roboto" panose="020B0604020202020204" charset="0"/>
                <a:ea typeface="Roboto" panose="020B0604020202020204" charset="0"/>
              </a:rPr>
              <a:t>сформированности</a:t>
            </a:r>
            <a:endParaRPr lang="ru-RU" sz="2400" dirty="0" smtClean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304" y="2388121"/>
            <a:ext cx="12045696" cy="49090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latin typeface="Roboto" panose="020B0604020202020204" charset="0"/>
                <a:ea typeface="Roboto" panose="020B0604020202020204" charset="0"/>
              </a:rPr>
              <a:t>Личностные результаты группируются </a:t>
            </a:r>
            <a:endParaRPr lang="ru-RU" sz="2000" b="1" i="1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latin typeface="Roboto" panose="020B0604020202020204" charset="0"/>
                <a:ea typeface="Roboto" panose="020B0604020202020204" charset="0"/>
              </a:rPr>
              <a:t>по </a:t>
            </a:r>
            <a:r>
              <a:rPr lang="ru-RU" sz="2000" b="1" i="1" dirty="0">
                <a:latin typeface="Roboto" panose="020B0604020202020204" charset="0"/>
                <a:ea typeface="Roboto" panose="020B0604020202020204" charset="0"/>
              </a:rPr>
              <a:t>направлениям воспитания: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гражданско-патриотическое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духовно-нравственное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эстетическое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физическое 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воспитание, формирование культуры здоровья и эмоционального благополучия;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трудовое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экологическое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ценность </a:t>
            </a: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научного </a:t>
            </a:r>
            <a:r>
              <a:rPr lang="ru-RU" sz="2000" dirty="0" smtClean="0">
                <a:latin typeface="Roboto" panose="020B0604020202020204" charset="0"/>
                <a:ea typeface="Roboto" panose="020B0604020202020204" charset="0"/>
              </a:rPr>
              <a:t>познания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0"/>
              </a:spcAft>
            </a:pPr>
            <a:endParaRPr lang="ru-RU" sz="2000" b="1" i="1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0"/>
              </a:spcAft>
            </a:pPr>
            <a:endParaRPr lang="ru-RU" sz="2000" b="1" i="1" dirty="0"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err="1" smtClean="0">
                <a:latin typeface="Roboto" panose="020B0604020202020204" charset="0"/>
                <a:ea typeface="Roboto" panose="020B0604020202020204" charset="0"/>
              </a:rPr>
              <a:t>Метапредметные</a:t>
            </a:r>
            <a:r>
              <a:rPr lang="ru-RU" sz="2000" b="1" i="1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2000" b="1" i="1" dirty="0">
                <a:latin typeface="Roboto" panose="020B0604020202020204" charset="0"/>
                <a:ea typeface="Roboto" panose="020B0604020202020204" charset="0"/>
              </a:rPr>
              <a:t>результаты группируются по видам универсальных учебных действий: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овладение универсальными учебными познавательными действиями – базовые логические, базовые исследовательские, работа с информацией;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овладение универсальными учебными коммуникативными действиями – общение, совместная деятельность;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B0604020202020204" charset="0"/>
                <a:ea typeface="Roboto" panose="020B0604020202020204" charset="0"/>
              </a:rPr>
              <a:t>овладение универсальными учебными регулятивными действиями – самоорганизация, самоконтроль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Roboto" panose="020B0604020202020204" charset="0"/>
              <a:ea typeface="Roboto" panose="020B060402020202020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3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12192000" cy="5888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1680" y="0"/>
            <a:ext cx="730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Рабочие </a:t>
            </a:r>
            <a:r>
              <a:rPr lang="ru-RU" sz="36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программы педагогов</a:t>
            </a:r>
            <a:endParaRPr lang="ru-RU" sz="3600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82810"/>
              </p:ext>
            </p:extLst>
          </p:nvPr>
        </p:nvGraphicFramePr>
        <p:xfrm>
          <a:off x="0" y="646331"/>
          <a:ext cx="12057888" cy="610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6640"/>
                <a:gridCol w="4218432"/>
                <a:gridCol w="4242816"/>
              </a:tblGrid>
              <a:tr h="60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Старый ФГОС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Новый ФГОС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9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Виды программ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Рабочие программы учебных предметов и курсов, в том числе и внеурочной деятельности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9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Структура рабочих программ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9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Тематическое планирование рабочих программ учебных предметов, курсов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9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 учетом рабочей программы воспитания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Учет рабочей программы воспитания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Только в разделе «Тематическое планирование»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Во всех разделах рабочей программы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  <a:tr h="974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Особенности рабочей программы курса внеурочной деятельности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 содержании программы должны быть указаны формы организации и виды деятельности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 программе должны быть указаны формы проведения занятий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0" marR="95250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92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1355</Words>
  <Application>Microsoft Office PowerPoint</Application>
  <PresentationFormat>Широкоэкранный</PresentationFormat>
  <Paragraphs>171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Тема Office</vt:lpstr>
      <vt:lpstr>Педагогический совет тема:«Готовимся к переходу на новые ФГОС НОО и ФГОС ООО: вопросы и ответы»</vt:lpstr>
      <vt:lpstr>Повестка педагогического совета: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Гаупт</cp:lastModifiedBy>
  <cp:revision>39</cp:revision>
  <dcterms:created xsi:type="dcterms:W3CDTF">2021-07-20T13:02:37Z</dcterms:created>
  <dcterms:modified xsi:type="dcterms:W3CDTF">2022-03-30T13:49:55Z</dcterms:modified>
</cp:coreProperties>
</file>