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0" r:id="rId2"/>
    <p:sldId id="289" r:id="rId3"/>
    <p:sldId id="288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300" r:id="rId12"/>
    <p:sldId id="301" r:id="rId13"/>
    <p:sldId id="302" r:id="rId14"/>
    <p:sldId id="291" r:id="rId15"/>
    <p:sldId id="283" r:id="rId16"/>
    <p:sldId id="303" r:id="rId17"/>
    <p:sldId id="30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439D-446C-4E49-8E45-191B2831558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2568-2B81-4E2C-BF54-F3941229BB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439D-446C-4E49-8E45-191B2831558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2568-2B81-4E2C-BF54-F3941229B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439D-446C-4E49-8E45-191B2831558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2568-2B81-4E2C-BF54-F3941229B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439D-446C-4E49-8E45-191B2831558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2568-2B81-4E2C-BF54-F3941229BB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439D-446C-4E49-8E45-191B2831558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2568-2B81-4E2C-BF54-F3941229B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439D-446C-4E49-8E45-191B2831558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2568-2B81-4E2C-BF54-F3941229BB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439D-446C-4E49-8E45-191B2831558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2568-2B81-4E2C-BF54-F3941229BB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439D-446C-4E49-8E45-191B2831558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2568-2B81-4E2C-BF54-F3941229B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439D-446C-4E49-8E45-191B2831558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2568-2B81-4E2C-BF54-F3941229B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439D-446C-4E49-8E45-191B2831558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2568-2B81-4E2C-BF54-F3941229B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439D-446C-4E49-8E45-191B2831558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2568-2B81-4E2C-BF54-F3941229BB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A5439D-446C-4E49-8E45-191B2831558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D92568-2B81-4E2C-BF54-F3941229BB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581128"/>
            <a:ext cx="8280920" cy="18002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учебно-воспитательной работе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Федосеева Н.В.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2022 г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2088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ЦЕЛЬ И РЕЗУЛЬТАТ СОВРЕМЕННОГО ОБРАЗОВАНИЯ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3568" y="1268760"/>
            <a:ext cx="784887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8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55576" y="1052736"/>
            <a:ext cx="7344816" cy="464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953857" cy="4353346"/>
          </a:xfrm>
        </p:spPr>
      </p:pic>
    </p:spTree>
    <p:extLst>
      <p:ext uri="{BB962C8B-B14F-4D97-AF65-F5344CB8AC3E}">
        <p14:creationId xmlns:p14="http://schemas.microsoft.com/office/powerpoint/2010/main" val="1711088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922956" cy="4353346"/>
          </a:xfrm>
        </p:spPr>
      </p:pic>
    </p:spTree>
    <p:extLst>
      <p:ext uri="{BB962C8B-B14F-4D97-AF65-F5344CB8AC3E}">
        <p14:creationId xmlns:p14="http://schemas.microsoft.com/office/powerpoint/2010/main" val="4042098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Desktop\13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8424936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81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1448" cy="4785712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ru-RU" dirty="0" smtClean="0"/>
              <a:t>	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«Функциональная грамотность» </a:t>
            </a:r>
          </a:p>
          <a:p>
            <a:pPr marL="45720" indent="0" algn="ctr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ее формирование включено в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ФГОС </a:t>
            </a:r>
          </a:p>
          <a:p>
            <a:pPr marL="45720" indent="0">
              <a:buNone/>
            </a:pP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Требования к условиям реализации программы основного общего образования.</a:t>
            </a:r>
          </a:p>
          <a:p>
            <a:pPr marL="45720" indent="0" algn="just">
              <a:buNone/>
            </a:pPr>
            <a:endParaRPr lang="ru-RU" sz="3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35.2. В целях обеспечения реализации программы основного общего образования в Организации для участников образовательных отношений должны создаваться условия, обеспечивающие возможность:</a:t>
            </a:r>
          </a:p>
          <a:p>
            <a:pPr marL="45720" indent="0"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функциональной грамотности обучающихся     (способности решать учебные задачи и жизненные проблемные ситуации на основе сформированных предметных, метапредметных и универсальных способов деятельности), включающей овладение ключевыми компетенциями, составляющими основу дальнейшего успешного образования.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424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28634" cy="5328592"/>
          </a:xfrm>
        </p:spPr>
      </p:pic>
    </p:spTree>
    <p:extLst>
      <p:ext uri="{BB962C8B-B14F-4D97-AF65-F5344CB8AC3E}">
        <p14:creationId xmlns:p14="http://schemas.microsoft.com/office/powerpoint/2010/main" val="2988017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593204" cy="6120680"/>
          </a:xfrm>
        </p:spPr>
      </p:pic>
    </p:spTree>
    <p:extLst>
      <p:ext uri="{BB962C8B-B14F-4D97-AF65-F5344CB8AC3E}">
        <p14:creationId xmlns:p14="http://schemas.microsoft.com/office/powerpoint/2010/main" val="390608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208912" cy="54337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Почему понятие функциональной грамотности стало актуальным для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современной 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школы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?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12700" lvl="0" indent="0">
              <a:lnSpc>
                <a:spcPts val="3875"/>
              </a:lnSpc>
              <a:spcBef>
                <a:spcPts val="95"/>
              </a:spcBef>
              <a:spcAft>
                <a:spcPts val="0"/>
              </a:spcAft>
              <a:buClrTx/>
              <a:buSzTx/>
              <a:buNone/>
            </a:pPr>
            <a:r>
              <a:rPr lang="ru-RU" sz="2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Леонтьев А.А</a:t>
            </a:r>
            <a:r>
              <a:rPr lang="ru-RU" sz="2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23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3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грамотный</a:t>
            </a:r>
            <a:r>
              <a:rPr lang="ru-RU" sz="2300" b="1" spc="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" marR="354965" lvl="0" indent="0" algn="just">
              <a:lnSpc>
                <a:spcPts val="3670"/>
              </a:lnSpc>
              <a:spcBef>
                <a:spcPts val="260"/>
              </a:spcBef>
              <a:spcAft>
                <a:spcPts val="0"/>
              </a:spcAft>
              <a:buClrTx/>
              <a:buSzTx/>
              <a:buNone/>
            </a:pPr>
            <a:r>
              <a:rPr lang="ru-RU" sz="2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3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3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</a:t>
            </a:r>
            <a:r>
              <a:rPr lang="ru-RU" sz="23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23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</a:t>
            </a:r>
            <a:r>
              <a:rPr lang="ru-RU" sz="23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 </a:t>
            </a:r>
            <a:r>
              <a:rPr lang="ru-RU" sz="23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</a:t>
            </a:r>
            <a:r>
              <a:rPr lang="ru-RU" sz="2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приобретаемые в течение жизни знания,  </a:t>
            </a:r>
            <a:r>
              <a:rPr lang="ru-RU" sz="23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</a:t>
            </a:r>
            <a:r>
              <a:rPr lang="ru-RU" sz="2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навыки </a:t>
            </a:r>
            <a:r>
              <a:rPr lang="ru-RU" sz="23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ru-RU" sz="2300" spc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spc="-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</a:t>
            </a: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spc="-1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широкого </a:t>
            </a:r>
            <a:r>
              <a:rPr lang="ru-RU" sz="2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диапазона </a:t>
            </a:r>
            <a:r>
              <a:rPr lang="ru-RU" sz="23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жизненных </a:t>
            </a: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</a:t>
            </a:r>
            <a:r>
              <a:rPr lang="ru-RU" sz="23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spc="-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 </a:t>
            </a: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сферах </a:t>
            </a:r>
            <a:r>
              <a:rPr lang="ru-RU" sz="2300" spc="-1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человеческой </a:t>
            </a:r>
            <a:r>
              <a:rPr lang="ru-RU" sz="23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</a:t>
            </a:r>
            <a:r>
              <a:rPr lang="ru-RU" sz="23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lang="ru-RU" sz="2300" spc="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" lvl="0" indent="0" algn="just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sz="23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  <a:r>
              <a:rPr lang="ru-RU" sz="2300" spc="-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40005" lvl="0" indent="0" algn="just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2300" spc="-1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" lvl="0" indent="0" algn="just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2300" spc="-1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6817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1520" y="260648"/>
            <a:ext cx="6096926" cy="342952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4077072"/>
            <a:ext cx="6512511" cy="259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14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2" y="836712"/>
            <a:ext cx="8483123" cy="4536504"/>
          </a:xfrm>
        </p:spPr>
      </p:pic>
    </p:spTree>
    <p:extLst>
      <p:ext uri="{BB962C8B-B14F-4D97-AF65-F5344CB8AC3E}">
        <p14:creationId xmlns:p14="http://schemas.microsoft.com/office/powerpoint/2010/main" val="86895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5" y="692696"/>
            <a:ext cx="8500373" cy="4824536"/>
          </a:xfrm>
        </p:spPr>
      </p:pic>
    </p:spTree>
    <p:extLst>
      <p:ext uri="{BB962C8B-B14F-4D97-AF65-F5344CB8AC3E}">
        <p14:creationId xmlns:p14="http://schemas.microsoft.com/office/powerpoint/2010/main" val="220026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27584" y="908720"/>
            <a:ext cx="7776864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0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9552" y="620688"/>
            <a:ext cx="80648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0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27584" y="620688"/>
            <a:ext cx="7848872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7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11560" y="980728"/>
            <a:ext cx="777686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2629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1878</TotalTime>
  <Words>67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Georgia</vt:lpstr>
      <vt:lpstr>Monotype Corsiva</vt:lpstr>
      <vt:lpstr>Times New Roman</vt:lpstr>
      <vt:lpstr>Trebuchet MS</vt:lpstr>
      <vt:lpstr>Воздушный поток</vt:lpstr>
      <vt:lpstr>Заместитель директора по учебно-воспитательной работе Федосеева Н.В. 29 марта 2022 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97</cp:revision>
  <dcterms:created xsi:type="dcterms:W3CDTF">2018-03-29T12:57:40Z</dcterms:created>
  <dcterms:modified xsi:type="dcterms:W3CDTF">2022-03-29T05:43:55Z</dcterms:modified>
</cp:coreProperties>
</file>