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92907" y="352196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9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1588" y="1832229"/>
            <a:ext cx="6068822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0194" y="668477"/>
            <a:ext cx="218440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4462" y="1395539"/>
            <a:ext cx="7901305" cy="2524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B%D0%B0%D1%82%D0%B8%D0%BD%D1%81%D0%BA%D0%B8%D0%B9_%D1%8F%D0%B7%D1%8B%D0%BA" TargetMode="External"/><Relationship Id="rId5" Type="http://schemas.openxmlformats.org/officeDocument/2006/relationships/image" Target="../media/image63.jp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?subject_ids=40&amp;page=7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62200" y="2819400"/>
            <a:ext cx="7758812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0" marR="5080" indent="-123825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Формирование </a:t>
            </a:r>
            <a:r>
              <a:rPr sz="4000" spc="-20" dirty="0"/>
              <a:t>функциональной </a:t>
            </a:r>
            <a:r>
              <a:rPr sz="4000" spc="-785" dirty="0"/>
              <a:t> </a:t>
            </a:r>
            <a:r>
              <a:rPr sz="4000" spc="-35" dirty="0"/>
              <a:t>грамотности</a:t>
            </a:r>
            <a:r>
              <a:rPr sz="4000" spc="-65" dirty="0"/>
              <a:t> </a:t>
            </a:r>
            <a:r>
              <a:rPr sz="4000" spc="-30" dirty="0"/>
              <a:t>на</a:t>
            </a:r>
            <a:r>
              <a:rPr sz="4000" spc="-15" dirty="0"/>
              <a:t> </a:t>
            </a:r>
            <a:r>
              <a:rPr sz="4000" spc="-45" dirty="0"/>
              <a:t>уроках</a:t>
            </a:r>
            <a:r>
              <a:rPr sz="4000" spc="-40" dirty="0"/>
              <a:t> </a:t>
            </a:r>
            <a:r>
              <a:rPr sz="4000" dirty="0"/>
              <a:t>истории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585216"/>
            <a:ext cx="4370832" cy="3296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1615" y="1328927"/>
            <a:ext cx="5044440" cy="2604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7900" y="4040123"/>
            <a:ext cx="5350763" cy="2232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267" y="4027932"/>
            <a:ext cx="4474463" cy="19339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4747" y="6072327"/>
            <a:ext cx="450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Сравните</a:t>
            </a:r>
            <a:r>
              <a:rPr sz="1200" b="1" spc="-5" dirty="0">
                <a:latin typeface="Times New Roman"/>
                <a:cs typeface="Times New Roman"/>
              </a:rPr>
              <a:t> состав. </a:t>
            </a:r>
            <a:r>
              <a:rPr sz="1200" b="1" spc="-15" dirty="0">
                <a:latin typeface="Times New Roman"/>
                <a:cs typeface="Times New Roman"/>
              </a:rPr>
              <a:t>Какие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партии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преобладали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60" dirty="0">
                <a:latin typeface="Times New Roman"/>
                <a:cs typeface="Times New Roman"/>
              </a:rPr>
              <a:t>1,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какие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во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2,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Times New Roman"/>
                <a:cs typeface="Times New Roman"/>
              </a:rPr>
              <a:t>3,4?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4247" y="617219"/>
            <a:ext cx="5507990" cy="530860"/>
          </a:xfrm>
          <a:prstGeom prst="rect">
            <a:avLst/>
          </a:prstGeom>
          <a:ln w="15240">
            <a:solidFill>
              <a:srgbClr val="9F823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Интерпретация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толкование: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проанализировать,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ts val="2145"/>
              </a:lnSpc>
            </a:pPr>
            <a:r>
              <a:rPr sz="1800" spc="-5" dirty="0">
                <a:latin typeface="Times New Roman"/>
                <a:cs typeface="Times New Roman"/>
              </a:rPr>
              <a:t>сравнить,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соотнести,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сделать</a:t>
            </a:r>
            <a:r>
              <a:rPr sz="1800" spc="-15" dirty="0">
                <a:latin typeface="Times New Roman"/>
                <a:cs typeface="Times New Roman"/>
              </a:rPr>
              <a:t> вывод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598678"/>
            <a:ext cx="5495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Естественнонаучная </a:t>
            </a:r>
            <a:r>
              <a:rPr sz="1800" spc="-10" dirty="0">
                <a:solidFill>
                  <a:srgbClr val="000000"/>
                </a:solidFill>
              </a:rPr>
              <a:t>грамотность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на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уроках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истории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65759" y="1024890"/>
            <a:ext cx="6852920" cy="322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imes New Roman"/>
                <a:cs typeface="Times New Roman"/>
              </a:rPr>
              <a:t>«Повесть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временных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лет».</a:t>
            </a:r>
            <a:endParaRPr sz="1800">
              <a:latin typeface="Times New Roman"/>
              <a:cs typeface="Times New Roman"/>
            </a:endParaRPr>
          </a:p>
          <a:p>
            <a:pPr marL="12700" marR="67945">
              <a:lnSpc>
                <a:spcPct val="100000"/>
              </a:lnSpc>
              <a:spcBef>
                <a:spcPts val="20"/>
              </a:spcBef>
            </a:pPr>
            <a:r>
              <a:rPr sz="1600" spc="-50" dirty="0">
                <a:latin typeface="Times New Roman"/>
                <a:cs typeface="Times New Roman"/>
              </a:rPr>
              <a:t>Славяне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Дунаю,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где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теперь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земля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Венгерская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Болгарская.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тех </a:t>
            </a:r>
            <a:r>
              <a:rPr sz="1600" spc="-50" dirty="0">
                <a:latin typeface="Times New Roman"/>
                <a:cs typeface="Times New Roman"/>
              </a:rPr>
              <a:t> славян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разошлись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славяне</a:t>
            </a:r>
            <a:r>
              <a:rPr sz="1600" spc="10" dirty="0">
                <a:latin typeface="Times New Roman"/>
                <a:cs typeface="Times New Roman"/>
              </a:rPr>
              <a:t> 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земле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стали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называться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тем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местам,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где 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селились.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Так,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одни</a:t>
            </a:r>
            <a:r>
              <a:rPr sz="1600" spc="10" dirty="0">
                <a:latin typeface="Times New Roman"/>
                <a:cs typeface="Times New Roman"/>
              </a:rPr>
              <a:t> пришли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сели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реке,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имени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Морава,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прозвались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моравами,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другие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назвались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чехами.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вот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еще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те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же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славяне: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белые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хорваты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сербы...Иные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славяне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пришли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 </a:t>
            </a:r>
            <a:r>
              <a:rPr sz="1600" spc="-40" dirty="0">
                <a:latin typeface="Times New Roman"/>
                <a:cs typeface="Times New Roman"/>
              </a:rPr>
              <a:t>Днепру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назвались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полянами,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другие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древлянами,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потому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что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лесах,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еще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другие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между</a:t>
            </a:r>
            <a:r>
              <a:rPr sz="1600" spc="-5" dirty="0">
                <a:latin typeface="Times New Roman"/>
                <a:cs typeface="Times New Roman"/>
              </a:rPr>
              <a:t> Припятью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Двиною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назвались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дреговичами,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иные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Двине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назвались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полочанами,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речке,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которая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впадает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Двину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носит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название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Полота.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Так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же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славяне, 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которые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около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озера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Ильменя,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прозвались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своим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именем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словенами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построили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город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назвали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его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Новгородом.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другие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сели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Десне</a:t>
            </a:r>
            <a:r>
              <a:rPr sz="1600" spc="10" dirty="0">
                <a:latin typeface="Times New Roman"/>
                <a:cs typeface="Times New Roman"/>
              </a:rPr>
              <a:t> 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Сейму 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по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Суле</a:t>
            </a:r>
            <a:r>
              <a:rPr sz="1600" spc="10" dirty="0">
                <a:latin typeface="Times New Roman"/>
                <a:cs typeface="Times New Roman"/>
              </a:rPr>
              <a:t> 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прозвались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северянами.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так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разошелся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славянский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народ,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а</a:t>
            </a:r>
            <a:r>
              <a:rPr sz="1600" spc="10" dirty="0">
                <a:latin typeface="Times New Roman"/>
                <a:cs typeface="Times New Roman"/>
              </a:rPr>
              <a:t> по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его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имени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грамота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назвалась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«славянская»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958" y="5143627"/>
            <a:ext cx="8178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Вопросы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задания:</a:t>
            </a:r>
            <a:endParaRPr sz="18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rabicPeriod"/>
              <a:tabLst>
                <a:tab pos="229235" algn="l"/>
              </a:tabLst>
            </a:pPr>
            <a:r>
              <a:rPr sz="1800" spc="-25" dirty="0">
                <a:latin typeface="Times New Roman"/>
                <a:cs typeface="Times New Roman"/>
              </a:rPr>
              <a:t>Найдите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тексте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названия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славянских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племенных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союзов.</a:t>
            </a:r>
            <a:endParaRPr sz="18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rabicPeriod"/>
              <a:tabLst>
                <a:tab pos="229235" algn="l"/>
              </a:tabLst>
            </a:pPr>
            <a:r>
              <a:rPr sz="1800" spc="-70" dirty="0">
                <a:latin typeface="Times New Roman"/>
                <a:cs typeface="Times New Roman"/>
              </a:rPr>
              <a:t>Где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расселились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славяне,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почему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имели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такие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названия?</a:t>
            </a:r>
            <a:endParaRPr sz="1800">
              <a:latin typeface="Times New Roman"/>
              <a:cs typeface="Times New Roman"/>
            </a:endParaRPr>
          </a:p>
          <a:p>
            <a:pPr marL="170180" indent="-158115">
              <a:lnSpc>
                <a:spcPct val="100000"/>
              </a:lnSpc>
              <a:buAutoNum type="arabicPeriod"/>
              <a:tabLst>
                <a:tab pos="170815" algn="l"/>
              </a:tabLst>
            </a:pPr>
            <a:r>
              <a:rPr sz="1800" spc="-55" dirty="0">
                <a:latin typeface="Times New Roman"/>
                <a:cs typeface="Times New Roman"/>
              </a:rPr>
              <a:t>Какова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специфика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расселения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восточных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славян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восточно-европейской </a:t>
            </a:r>
            <a:r>
              <a:rPr sz="1800" spc="-45" dirty="0">
                <a:latin typeface="Times New Roman"/>
                <a:cs typeface="Times New Roman"/>
              </a:rPr>
              <a:t>равнине?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5552" y="838200"/>
            <a:ext cx="3645407" cy="4181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160" y="1258315"/>
            <a:ext cx="4656455" cy="488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Еще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афинский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стратег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Кимон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говорил,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что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Афины </a:t>
            </a:r>
            <a:r>
              <a:rPr sz="1800" dirty="0">
                <a:latin typeface="Times New Roman"/>
                <a:cs typeface="Times New Roman"/>
              </a:rPr>
              <a:t>и Спарта - « </a:t>
            </a:r>
            <a:r>
              <a:rPr sz="1800" spc="-10" dirty="0">
                <a:latin typeface="Times New Roman"/>
                <a:cs typeface="Times New Roman"/>
              </a:rPr>
              <a:t>Это две </a:t>
            </a:r>
            <a:r>
              <a:rPr sz="1800" spc="-5" dirty="0">
                <a:latin typeface="Times New Roman"/>
                <a:cs typeface="Times New Roman"/>
              </a:rPr>
              <a:t>ноги, на </a:t>
            </a:r>
            <a:r>
              <a:rPr sz="1800" spc="-25" dirty="0">
                <a:latin typeface="Times New Roman"/>
                <a:cs typeface="Times New Roman"/>
              </a:rPr>
              <a:t>которых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стоит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Эллада»,</a:t>
            </a:r>
            <a:endParaRPr sz="1800">
              <a:latin typeface="Times New Roman"/>
              <a:cs typeface="Times New Roman"/>
            </a:endParaRPr>
          </a:p>
          <a:p>
            <a:pPr marL="685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« </a:t>
            </a:r>
            <a:r>
              <a:rPr sz="1800" spc="-10" dirty="0">
                <a:latin typeface="Times New Roman"/>
                <a:cs typeface="Times New Roman"/>
              </a:rPr>
              <a:t>два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коня,</a:t>
            </a:r>
            <a:r>
              <a:rPr sz="1800" spc="-10" dirty="0">
                <a:latin typeface="Times New Roman"/>
                <a:cs typeface="Times New Roman"/>
              </a:rPr>
              <a:t> запряженные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колесницу».</a:t>
            </a:r>
            <a:endParaRPr sz="1800">
              <a:latin typeface="Times New Roman"/>
              <a:cs typeface="Times New Roman"/>
            </a:endParaRPr>
          </a:p>
          <a:p>
            <a:pPr marL="131445" algn="just">
              <a:lnSpc>
                <a:spcPct val="100000"/>
              </a:lnSpc>
              <a:spcBef>
                <a:spcPts val="12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Как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должны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были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друг </a:t>
            </a:r>
            <a:r>
              <a:rPr sz="1800" b="1" i="1" dirty="0">
                <a:latin typeface="Times New Roman"/>
                <a:cs typeface="Times New Roman"/>
              </a:rPr>
              <a:t>к </a:t>
            </a:r>
            <a:r>
              <a:rPr sz="1800" b="1" i="1" spc="-10" dirty="0">
                <a:latin typeface="Times New Roman"/>
                <a:cs typeface="Times New Roman"/>
              </a:rPr>
              <a:t>другу</a:t>
            </a:r>
            <a:r>
              <a:rPr sz="1800" b="1" i="1" spc="-5" dirty="0">
                <a:latin typeface="Times New Roman"/>
                <a:cs typeface="Times New Roman"/>
              </a:rPr>
              <a:t> относиться</a:t>
            </a:r>
            <a:endParaRPr sz="1800">
              <a:latin typeface="Times New Roman"/>
              <a:cs typeface="Times New Roman"/>
            </a:endParaRPr>
          </a:p>
          <a:p>
            <a:pPr marL="986155" algn="just">
              <a:lnSpc>
                <a:spcPct val="100000"/>
              </a:lnSpc>
              <a:spcBef>
                <a:spcPts val="325"/>
              </a:spcBef>
            </a:pPr>
            <a:r>
              <a:rPr sz="1800" b="1" i="1" spc="-15" dirty="0">
                <a:latin typeface="Times New Roman"/>
                <a:cs typeface="Times New Roman"/>
              </a:rPr>
              <a:t>жители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Афин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и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Спарты?</a:t>
            </a:r>
            <a:endParaRPr sz="1800">
              <a:latin typeface="Times New Roman"/>
              <a:cs typeface="Times New Roman"/>
            </a:endParaRPr>
          </a:p>
          <a:p>
            <a:pPr marL="12700" marR="4064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другой </a:t>
            </a:r>
            <a:r>
              <a:rPr sz="1800" spc="-5" dirty="0">
                <a:latin typeface="Times New Roman"/>
                <a:cs typeface="Times New Roman"/>
              </a:rPr>
              <a:t>стороны, историки </a:t>
            </a:r>
            <a:r>
              <a:rPr sz="1800" spc="-15" dirty="0">
                <a:latin typeface="Times New Roman"/>
                <a:cs typeface="Times New Roman"/>
              </a:rPr>
              <a:t>утверждают,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Афины </a:t>
            </a:r>
            <a:r>
              <a:rPr sz="1800" dirty="0">
                <a:latin typeface="Times New Roman"/>
                <a:cs typeface="Times New Roman"/>
              </a:rPr>
              <a:t>и Спарта </a:t>
            </a:r>
            <a:r>
              <a:rPr sz="1800" spc="-5" dirty="0">
                <a:latin typeface="Times New Roman"/>
                <a:cs typeface="Times New Roman"/>
              </a:rPr>
              <a:t>часто высмеивали друг друга,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15" dirty="0">
                <a:latin typeface="Times New Roman"/>
                <a:cs typeface="Times New Roman"/>
              </a:rPr>
              <a:t>одна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spc="-10" dirty="0">
                <a:latin typeface="Times New Roman"/>
                <a:cs typeface="Times New Roman"/>
              </a:rPr>
              <a:t>многочисленных </a:t>
            </a:r>
            <a:r>
              <a:rPr sz="1800" spc="-5" dirty="0">
                <a:latin typeface="Times New Roman"/>
                <a:cs typeface="Times New Roman"/>
              </a:rPr>
              <a:t>войн этих </a:t>
            </a:r>
            <a:r>
              <a:rPr sz="1800" spc="-15" dirty="0">
                <a:latin typeface="Times New Roman"/>
                <a:cs typeface="Times New Roman"/>
              </a:rPr>
              <a:t>городов </a:t>
            </a:r>
            <a:r>
              <a:rPr sz="1800" spc="-10" dirty="0">
                <a:latin typeface="Times New Roman"/>
                <a:cs typeface="Times New Roman"/>
              </a:rPr>
              <a:t> продолжалась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30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  <a:p>
            <a:pPr marL="377825" marR="317500" algn="ctr">
              <a:lnSpc>
                <a:spcPct val="114999"/>
              </a:lnSpc>
            </a:pPr>
            <a:r>
              <a:rPr sz="1800" b="1" i="1" spc="-5" dirty="0">
                <a:latin typeface="Times New Roman"/>
                <a:cs typeface="Times New Roman"/>
              </a:rPr>
              <a:t>Как жили </a:t>
            </a:r>
            <a:r>
              <a:rPr sz="1800" b="1" i="1" spc="-15" dirty="0">
                <a:latin typeface="Times New Roman"/>
                <a:cs typeface="Times New Roman"/>
              </a:rPr>
              <a:t>жители </a:t>
            </a:r>
            <a:r>
              <a:rPr sz="1800" b="1" i="1" spc="-10" dirty="0">
                <a:latin typeface="Times New Roman"/>
                <a:cs typeface="Times New Roman"/>
              </a:rPr>
              <a:t>Афин </a:t>
            </a:r>
            <a:r>
              <a:rPr sz="1800" b="1" i="1" dirty="0">
                <a:latin typeface="Times New Roman"/>
                <a:cs typeface="Times New Roman"/>
              </a:rPr>
              <a:t>и </a:t>
            </a:r>
            <a:r>
              <a:rPr sz="1800" b="1" i="1" spc="-5" dirty="0">
                <a:latin typeface="Times New Roman"/>
                <a:cs typeface="Times New Roman"/>
              </a:rPr>
              <a:t>Спарты на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самом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деле?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Какое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наблюдается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противоречие?</a:t>
            </a:r>
            <a:endParaRPr sz="1800">
              <a:latin typeface="Times New Roman"/>
              <a:cs typeface="Times New Roman"/>
            </a:endParaRPr>
          </a:p>
          <a:p>
            <a:pPr marL="53340" algn="ctr">
              <a:lnSpc>
                <a:spcPct val="100000"/>
              </a:lnSpc>
              <a:spcBef>
                <a:spcPts val="325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Какой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возникает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вопрос?</a:t>
            </a:r>
            <a:endParaRPr sz="1800">
              <a:latin typeface="Times New Roman"/>
              <a:cs typeface="Times New Roman"/>
            </a:endParaRPr>
          </a:p>
          <a:p>
            <a:pPr marL="416559" marR="356235" algn="ctr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нам надо узнать, </a:t>
            </a:r>
            <a:r>
              <a:rPr sz="1800" spc="-10" dirty="0">
                <a:latin typeface="Times New Roman"/>
                <a:cs typeface="Times New Roman"/>
              </a:rPr>
              <a:t>чтобы </a:t>
            </a:r>
            <a:r>
              <a:rPr sz="1800" spc="-5" dirty="0">
                <a:latin typeface="Times New Roman"/>
                <a:cs typeface="Times New Roman"/>
              </a:rPr>
              <a:t>ответить 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главный </a:t>
            </a:r>
            <a:r>
              <a:rPr sz="1800" spc="5" dirty="0">
                <a:latin typeface="Times New Roman"/>
                <a:cs typeface="Times New Roman"/>
              </a:rPr>
              <a:t>вопрос</a:t>
            </a:r>
            <a:r>
              <a:rPr sz="1800" spc="-5" dirty="0">
                <a:latin typeface="Times New Roman"/>
                <a:cs typeface="Times New Roman"/>
              </a:rPr>
              <a:t> урока?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58711" y="553212"/>
            <a:ext cx="4759960" cy="1775460"/>
            <a:chOff x="6458711" y="553212"/>
            <a:chExt cx="4759960" cy="1775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8711" y="553212"/>
              <a:ext cx="2855976" cy="1751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0991" y="579120"/>
              <a:ext cx="1757172" cy="17495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26351" y="3426714"/>
            <a:ext cx="43122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128270" indent="-127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502284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Разгадайте </a:t>
            </a:r>
            <a:r>
              <a:rPr sz="1800" spc="-15" dirty="0">
                <a:latin typeface="Times New Roman"/>
                <a:cs typeface="Times New Roman"/>
              </a:rPr>
              <a:t>ребус </a:t>
            </a:r>
            <a:r>
              <a:rPr sz="1800" dirty="0">
                <a:latin typeface="Times New Roman"/>
                <a:cs typeface="Times New Roman"/>
              </a:rPr>
              <a:t>и узнаете </a:t>
            </a:r>
            <a:r>
              <a:rPr sz="1800" spc="-10" dirty="0">
                <a:latin typeface="Times New Roman"/>
                <a:cs typeface="Times New Roman"/>
              </a:rPr>
              <a:t>область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Греции,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где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племена дорийцев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основали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город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Спарту.</a:t>
            </a:r>
            <a:endParaRPr sz="1800">
              <a:latin typeface="Times New Roman"/>
              <a:cs typeface="Times New Roman"/>
            </a:endParaRPr>
          </a:p>
          <a:p>
            <a:pPr marL="722630" indent="-723265">
              <a:lnSpc>
                <a:spcPct val="100000"/>
              </a:lnSpc>
              <a:buSzPct val="94444"/>
              <a:buAutoNum type="arabicPeriod"/>
              <a:tabLst>
                <a:tab pos="723265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Найдите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карте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название.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Отметьте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город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территорию, </a:t>
            </a:r>
            <a:r>
              <a:rPr sz="1800" dirty="0">
                <a:latin typeface="Times New Roman"/>
                <a:cs typeface="Times New Roman"/>
              </a:rPr>
              <a:t>завоеванную</a:t>
            </a:r>
            <a:endParaRPr sz="1800">
              <a:latin typeface="Times New Roman"/>
              <a:cs typeface="Times New Roman"/>
            </a:endParaRPr>
          </a:p>
          <a:p>
            <a:pPr marR="4826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спартанцами.</a:t>
            </a:r>
            <a:endParaRPr sz="1800">
              <a:latin typeface="Times New Roman"/>
              <a:cs typeface="Times New Roman"/>
            </a:endParaRPr>
          </a:p>
          <a:p>
            <a:pPr marR="5397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Вы</a:t>
            </a:r>
            <a:r>
              <a:rPr sz="1800" spc="-15" dirty="0">
                <a:latin typeface="Times New Roman"/>
                <a:cs typeface="Times New Roman"/>
              </a:rPr>
              <a:t> смогли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выполнить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задание?</a:t>
            </a:r>
            <a:endParaRPr sz="1800">
              <a:latin typeface="Times New Roman"/>
              <a:cs typeface="Times New Roman"/>
            </a:endParaRPr>
          </a:p>
          <a:p>
            <a:pPr marR="5397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Что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еще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знаем?</a:t>
            </a:r>
            <a:endParaRPr sz="1800">
              <a:latin typeface="Times New Roman"/>
              <a:cs typeface="Times New Roman"/>
            </a:endParaRPr>
          </a:p>
          <a:p>
            <a:pPr marL="222885" marR="274320">
              <a:lnSpc>
                <a:spcPct val="100000"/>
              </a:lnSpc>
              <a:buSzPct val="94444"/>
              <a:buAutoNum type="arabicPeriod" startAt="3"/>
              <a:tabLst>
                <a:tab pos="395605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Сформулируйте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вопросы,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должны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найти ответы.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943" y="2331720"/>
            <a:ext cx="2449068" cy="1109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094" y="5413044"/>
            <a:ext cx="2924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Креативное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мышление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69052" y="4815840"/>
            <a:ext cx="5933440" cy="1424940"/>
          </a:xfrm>
          <a:custGeom>
            <a:avLst/>
            <a:gdLst/>
            <a:ahLst/>
            <a:cxnLst/>
            <a:rect l="l" t="t" r="r" b="b"/>
            <a:pathLst>
              <a:path w="5933440" h="1424939">
                <a:moveTo>
                  <a:pt x="0" y="237490"/>
                </a:moveTo>
                <a:lnTo>
                  <a:pt x="4823" y="189619"/>
                </a:lnTo>
                <a:lnTo>
                  <a:pt x="18659" y="145035"/>
                </a:lnTo>
                <a:lnTo>
                  <a:pt x="40551" y="104694"/>
                </a:lnTo>
                <a:lnTo>
                  <a:pt x="69548" y="69548"/>
                </a:lnTo>
                <a:lnTo>
                  <a:pt x="104694" y="40551"/>
                </a:lnTo>
                <a:lnTo>
                  <a:pt x="145035" y="18659"/>
                </a:lnTo>
                <a:lnTo>
                  <a:pt x="189619" y="4823"/>
                </a:lnTo>
                <a:lnTo>
                  <a:pt x="237489" y="0"/>
                </a:lnTo>
                <a:lnTo>
                  <a:pt x="5695442" y="0"/>
                </a:lnTo>
                <a:lnTo>
                  <a:pt x="5743312" y="4823"/>
                </a:lnTo>
                <a:lnTo>
                  <a:pt x="5787896" y="18659"/>
                </a:lnTo>
                <a:lnTo>
                  <a:pt x="5828237" y="40551"/>
                </a:lnTo>
                <a:lnTo>
                  <a:pt x="5863383" y="69548"/>
                </a:lnTo>
                <a:lnTo>
                  <a:pt x="5892380" y="104694"/>
                </a:lnTo>
                <a:lnTo>
                  <a:pt x="5914272" y="145035"/>
                </a:lnTo>
                <a:lnTo>
                  <a:pt x="5928108" y="189619"/>
                </a:lnTo>
                <a:lnTo>
                  <a:pt x="5932932" y="237490"/>
                </a:lnTo>
                <a:lnTo>
                  <a:pt x="5932932" y="1187450"/>
                </a:lnTo>
                <a:lnTo>
                  <a:pt x="5928108" y="1235313"/>
                </a:lnTo>
                <a:lnTo>
                  <a:pt x="5914272" y="1279893"/>
                </a:lnTo>
                <a:lnTo>
                  <a:pt x="5892380" y="1320234"/>
                </a:lnTo>
                <a:lnTo>
                  <a:pt x="5863383" y="1355382"/>
                </a:lnTo>
                <a:lnTo>
                  <a:pt x="5828237" y="1384381"/>
                </a:lnTo>
                <a:lnTo>
                  <a:pt x="5787896" y="1406277"/>
                </a:lnTo>
                <a:lnTo>
                  <a:pt x="5743312" y="1420115"/>
                </a:lnTo>
                <a:lnTo>
                  <a:pt x="5695442" y="1424940"/>
                </a:lnTo>
                <a:lnTo>
                  <a:pt x="237489" y="1424940"/>
                </a:lnTo>
                <a:lnTo>
                  <a:pt x="189619" y="1420115"/>
                </a:lnTo>
                <a:lnTo>
                  <a:pt x="145035" y="1406277"/>
                </a:lnTo>
                <a:lnTo>
                  <a:pt x="104694" y="1384381"/>
                </a:lnTo>
                <a:lnTo>
                  <a:pt x="69548" y="1355382"/>
                </a:lnTo>
                <a:lnTo>
                  <a:pt x="40551" y="1320234"/>
                </a:lnTo>
                <a:lnTo>
                  <a:pt x="18659" y="1279893"/>
                </a:lnTo>
                <a:lnTo>
                  <a:pt x="4823" y="1235313"/>
                </a:lnTo>
                <a:lnTo>
                  <a:pt x="0" y="1187450"/>
                </a:lnTo>
                <a:lnTo>
                  <a:pt x="0" y="237490"/>
                </a:lnTo>
                <a:close/>
              </a:path>
            </a:pathLst>
          </a:custGeom>
          <a:ln w="15240">
            <a:solidFill>
              <a:srgbClr val="872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19335" y="5340858"/>
            <a:ext cx="160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Segoe Script"/>
                <a:cs typeface="Segoe Script"/>
              </a:rPr>
              <a:t>активность</a:t>
            </a:r>
            <a:endParaRPr sz="1800">
              <a:latin typeface="Segoe Script"/>
              <a:cs typeface="Segoe Scrip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9171" y="5601106"/>
            <a:ext cx="1991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2D050"/>
                </a:solidFill>
                <a:latin typeface="Segoe Script"/>
                <a:cs typeface="Segoe Script"/>
              </a:rPr>
              <a:t>творчество</a:t>
            </a:r>
            <a:endParaRPr sz="2400">
              <a:latin typeface="Segoe Script"/>
              <a:cs typeface="Segoe Scrip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4361" y="4704333"/>
            <a:ext cx="3922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434" baseline="-46296" dirty="0">
                <a:solidFill>
                  <a:srgbClr val="00AF50"/>
                </a:solidFill>
                <a:latin typeface="Segoe Script"/>
                <a:cs typeface="Segoe Script"/>
              </a:rPr>
              <a:t>Воображ</a:t>
            </a:r>
            <a:r>
              <a:rPr sz="1800" spc="-290" dirty="0">
                <a:solidFill>
                  <a:srgbClr val="FF0000"/>
                </a:solidFill>
                <a:latin typeface="Segoe Script"/>
                <a:cs typeface="Segoe Script"/>
              </a:rPr>
              <a:t>сам</a:t>
            </a:r>
            <a:r>
              <a:rPr sz="3600" spc="-434" baseline="-46296" dirty="0">
                <a:solidFill>
                  <a:srgbClr val="00AF50"/>
                </a:solidFill>
                <a:latin typeface="Segoe Script"/>
                <a:cs typeface="Segoe Script"/>
              </a:rPr>
              <a:t>ен</a:t>
            </a:r>
            <a:r>
              <a:rPr sz="1800" spc="-290" dirty="0">
                <a:solidFill>
                  <a:srgbClr val="FF0000"/>
                </a:solidFill>
                <a:latin typeface="Segoe Script"/>
                <a:cs typeface="Segoe Script"/>
              </a:rPr>
              <a:t>о</a:t>
            </a:r>
            <a:r>
              <a:rPr sz="3600" spc="-434" baseline="-46296" dirty="0">
                <a:solidFill>
                  <a:srgbClr val="00AF50"/>
                </a:solidFill>
                <a:latin typeface="Segoe Script"/>
                <a:cs typeface="Segoe Script"/>
              </a:rPr>
              <a:t>и</a:t>
            </a:r>
            <a:r>
              <a:rPr sz="1800" spc="-290" dirty="0">
                <a:solidFill>
                  <a:srgbClr val="FF0000"/>
                </a:solidFill>
                <a:latin typeface="Segoe Script"/>
                <a:cs typeface="Segoe Script"/>
              </a:rPr>
              <a:t>ст</a:t>
            </a:r>
            <a:r>
              <a:rPr sz="3600" spc="-434" baseline="-46296" dirty="0">
                <a:solidFill>
                  <a:srgbClr val="00AF50"/>
                </a:solidFill>
                <a:latin typeface="Segoe Script"/>
                <a:cs typeface="Segoe Script"/>
              </a:rPr>
              <a:t>е</a:t>
            </a:r>
            <a:r>
              <a:rPr sz="1800" spc="-290" dirty="0">
                <a:solidFill>
                  <a:srgbClr val="FF0000"/>
                </a:solidFill>
                <a:latin typeface="Segoe Script"/>
                <a:cs typeface="Segoe Script"/>
              </a:rPr>
              <a:t>оятельность</a:t>
            </a:r>
            <a:endParaRPr sz="1800">
              <a:latin typeface="Segoe Script"/>
              <a:cs typeface="Segoe Scrip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9420" y="5330749"/>
            <a:ext cx="324040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Segoe Script"/>
                <a:cs typeface="Segoe Script"/>
              </a:rPr>
              <a:t>любознательность</a:t>
            </a:r>
            <a:endParaRPr sz="2400">
              <a:latin typeface="Segoe Script"/>
              <a:cs typeface="Segoe Script"/>
            </a:endParaRPr>
          </a:p>
          <a:p>
            <a:pPr marL="257810">
              <a:lnSpc>
                <a:spcPct val="100000"/>
              </a:lnSpc>
              <a:spcBef>
                <a:spcPts val="1664"/>
              </a:spcBef>
            </a:pPr>
            <a:r>
              <a:rPr sz="1800" spc="-5" dirty="0">
                <a:solidFill>
                  <a:srgbClr val="C00000"/>
                </a:solidFill>
                <a:latin typeface="Segoe Script"/>
                <a:cs typeface="Segoe Script"/>
              </a:rPr>
              <a:t>наблюдательность</a:t>
            </a:r>
            <a:endParaRPr sz="1800"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212" y="815339"/>
            <a:ext cx="5072380" cy="156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8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sz="1200" b="1" spc="-10" dirty="0">
                <a:latin typeface="Times New Roman"/>
                <a:cs typeface="Times New Roman"/>
              </a:rPr>
              <a:t>Новгородский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торг.</a:t>
            </a:r>
            <a:endParaRPr sz="1200">
              <a:latin typeface="Times New Roman"/>
              <a:cs typeface="Times New Roman"/>
            </a:endParaRPr>
          </a:p>
          <a:p>
            <a:pPr marL="90805" marR="132080">
              <a:lnSpc>
                <a:spcPct val="100000"/>
              </a:lnSpc>
            </a:pPr>
            <a:r>
              <a:rPr sz="1200" spc="-15" dirty="0">
                <a:latin typeface="Times New Roman"/>
                <a:cs typeface="Times New Roman"/>
              </a:rPr>
              <a:t>«4-ый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лишний»: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Найдите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лишнее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приведенном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перечне.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Объясните свой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выбор.</a:t>
            </a:r>
            <a:endParaRPr sz="1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200" i="1" spc="-10" dirty="0">
                <a:latin typeface="Times New Roman"/>
                <a:cs typeface="Times New Roman"/>
              </a:rPr>
              <a:t>Локоть,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пядь, </a:t>
            </a:r>
            <a:r>
              <a:rPr sz="1200" i="1" spc="-10" dirty="0">
                <a:latin typeface="Times New Roman"/>
                <a:cs typeface="Times New Roman"/>
              </a:rPr>
              <a:t>сажень,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метр.</a:t>
            </a:r>
            <a:endParaRPr sz="1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-Что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можно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было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измерить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таких</a:t>
            </a:r>
            <a:r>
              <a:rPr sz="1200" spc="-5" dirty="0">
                <a:latin typeface="Times New Roman"/>
                <a:cs typeface="Times New Roman"/>
              </a:rPr>
              <a:t> единицах?</a:t>
            </a:r>
            <a:endParaRPr sz="1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-Покажите</a:t>
            </a:r>
            <a:r>
              <a:rPr sz="1200" spc="-10" dirty="0">
                <a:latin typeface="Times New Roman"/>
                <a:cs typeface="Times New Roman"/>
              </a:rPr>
              <a:t> локоть,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пядь,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сажень.</a:t>
            </a:r>
            <a:r>
              <a:rPr sz="1200" dirty="0">
                <a:latin typeface="Times New Roman"/>
                <a:cs typeface="Times New Roman"/>
              </a:rPr>
              <a:t> (С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опорой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иллюстрацию).</a:t>
            </a:r>
            <a:endParaRPr sz="1200">
              <a:latin typeface="Times New Roman"/>
              <a:cs typeface="Times New Roman"/>
            </a:endParaRPr>
          </a:p>
          <a:p>
            <a:pPr marL="179070" indent="-88900">
              <a:lnSpc>
                <a:spcPct val="100000"/>
              </a:lnSpc>
              <a:buChar char="-"/>
              <a:tabLst>
                <a:tab pos="179705" algn="l"/>
              </a:tabLst>
            </a:pPr>
            <a:r>
              <a:rPr sz="1200" spc="-5" dirty="0">
                <a:latin typeface="Times New Roman"/>
                <a:cs typeface="Times New Roman"/>
              </a:rPr>
              <a:t>Вы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торговец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тканью,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полотном…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Отмерьте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 пяди.</a:t>
            </a:r>
            <a:endParaRPr sz="1200">
              <a:latin typeface="Times New Roman"/>
              <a:cs typeface="Times New Roman"/>
            </a:endParaRPr>
          </a:p>
          <a:p>
            <a:pPr marL="179070" indent="-88900">
              <a:lnSpc>
                <a:spcPct val="100000"/>
              </a:lnSpc>
              <a:spcBef>
                <a:spcPts val="5"/>
              </a:spcBef>
              <a:buChar char="-"/>
              <a:tabLst>
                <a:tab pos="179705" algn="l"/>
              </a:tabLst>
            </a:pPr>
            <a:r>
              <a:rPr sz="1200" spc="-5" dirty="0">
                <a:latin typeface="Times New Roman"/>
                <a:cs typeface="Times New Roman"/>
              </a:rPr>
              <a:t>Как вы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думаете,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могла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мера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точной?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6152" y="2467355"/>
            <a:ext cx="3576954" cy="3005455"/>
            <a:chOff x="1216152" y="2467355"/>
            <a:chExt cx="3576954" cy="30054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152" y="2467355"/>
              <a:ext cx="2170176" cy="2118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448" y="4157472"/>
              <a:ext cx="1970531" cy="13152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91225" y="917575"/>
            <a:ext cx="541274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77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Разыграйте </a:t>
            </a:r>
            <a:r>
              <a:rPr sz="1200" b="1" spc="-20" dirty="0">
                <a:latin typeface="Times New Roman"/>
                <a:cs typeface="Times New Roman"/>
              </a:rPr>
              <a:t>сценку. </a:t>
            </a:r>
            <a:r>
              <a:rPr sz="1200" b="1" spc="-5" dirty="0">
                <a:latin typeface="Times New Roman"/>
                <a:cs typeface="Times New Roman"/>
              </a:rPr>
              <a:t>Распределите роли, прочитайте </a:t>
            </a:r>
            <a:r>
              <a:rPr sz="1200" b="1" spc="-10" dirty="0">
                <a:latin typeface="Times New Roman"/>
                <a:cs typeface="Times New Roman"/>
              </a:rPr>
              <a:t>слова.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Роли: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князь, </a:t>
            </a:r>
            <a:r>
              <a:rPr sz="1200" b="1" spc="-10" dirty="0">
                <a:latin typeface="Times New Roman"/>
                <a:cs typeface="Times New Roman"/>
              </a:rPr>
              <a:t>народ.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Из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народа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1:</a:t>
            </a:r>
            <a:r>
              <a:rPr sz="1200" i="1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Собирайся,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народ,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площади Ярослава,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кто считает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себя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полноправным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гражданином!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Из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народа</a:t>
            </a:r>
            <a:r>
              <a:rPr sz="1200" i="1" dirty="0">
                <a:latin typeface="Times New Roman"/>
                <a:cs typeface="Times New Roman"/>
              </a:rPr>
              <a:t> 2: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Что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такое?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Решать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идём!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Быть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князю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Новгороде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нет.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Из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народа</a:t>
            </a:r>
            <a:r>
              <a:rPr sz="1200" i="1" dirty="0">
                <a:latin typeface="Times New Roman"/>
                <a:cs typeface="Times New Roman"/>
              </a:rPr>
              <a:t> 3: </a:t>
            </a:r>
            <a:r>
              <a:rPr sz="1200" dirty="0">
                <a:latin typeface="Times New Roman"/>
                <a:cs typeface="Times New Roman"/>
              </a:rPr>
              <a:t>Князь,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бьём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челом!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Вот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наши притязания.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Слушай!</a:t>
            </a:r>
            <a:endParaRPr sz="1200"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buChar char="-"/>
              <a:tabLst>
                <a:tab pos="101600" algn="l"/>
              </a:tabLst>
            </a:pPr>
            <a:r>
              <a:rPr sz="1200" spc="-5" dirty="0">
                <a:latin typeface="Times New Roman"/>
                <a:cs typeface="Times New Roman"/>
              </a:rPr>
              <a:t>Нельзя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иметь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наших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земель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новгородских.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дружине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твоей.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Князь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 как,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люди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новгородские,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быть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доходами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моими княжескими?</a:t>
            </a:r>
            <a:endParaRPr sz="1200">
              <a:latin typeface="Times New Roman"/>
              <a:cs typeface="Times New Roman"/>
            </a:endParaRPr>
          </a:p>
          <a:p>
            <a:pPr marL="12700" marR="2413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Из народа </a:t>
            </a:r>
            <a:r>
              <a:rPr sz="1200" i="1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Times New Roman"/>
                <a:cs typeface="Times New Roman"/>
              </a:rPr>
              <a:t>Сверх </a:t>
            </a:r>
            <a:r>
              <a:rPr sz="1200" spc="-10" dirty="0">
                <a:latin typeface="Times New Roman"/>
                <a:cs typeface="Times New Roman"/>
              </a:rPr>
              <a:t>положенного </a:t>
            </a:r>
            <a:r>
              <a:rPr sz="1200" dirty="0">
                <a:latin typeface="Times New Roman"/>
                <a:cs typeface="Times New Roman"/>
              </a:rPr>
              <a:t>ни </a:t>
            </a:r>
            <a:r>
              <a:rPr sz="1200" spc="-5" dirty="0">
                <a:latin typeface="Times New Roman"/>
                <a:cs typeface="Times New Roman"/>
              </a:rPr>
              <a:t>тебе, </a:t>
            </a:r>
            <a:r>
              <a:rPr sz="1200" dirty="0">
                <a:latin typeface="Times New Roman"/>
                <a:cs typeface="Times New Roman"/>
              </a:rPr>
              <a:t>ни </a:t>
            </a:r>
            <a:r>
              <a:rPr sz="1200" spc="-10" dirty="0">
                <a:latin typeface="Times New Roman"/>
                <a:cs typeface="Times New Roman"/>
              </a:rPr>
              <a:t>дружинникам </a:t>
            </a:r>
            <a:r>
              <a:rPr sz="1200" spc="-5" dirty="0">
                <a:latin typeface="Times New Roman"/>
                <a:cs typeface="Times New Roman"/>
              </a:rPr>
              <a:t>твоим </a:t>
            </a:r>
            <a:r>
              <a:rPr sz="1200" spc="-20" dirty="0">
                <a:latin typeface="Times New Roman"/>
                <a:cs typeface="Times New Roman"/>
              </a:rPr>
              <a:t>доходы </a:t>
            </a:r>
            <a:r>
              <a:rPr sz="1200" dirty="0">
                <a:latin typeface="Times New Roman"/>
                <a:cs typeface="Times New Roman"/>
              </a:rPr>
              <a:t>не </a:t>
            </a:r>
            <a:r>
              <a:rPr sz="1200" spc="-5" dirty="0">
                <a:latin typeface="Times New Roman"/>
                <a:cs typeface="Times New Roman"/>
              </a:rPr>
              <a:t>иметь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более.</a:t>
            </a:r>
            <a:endParaRPr sz="1200"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Char char="-"/>
              <a:tabLst>
                <a:tab pos="101600" algn="l"/>
              </a:tabLst>
            </a:pPr>
            <a:r>
              <a:rPr sz="1200" dirty="0">
                <a:latin typeface="Times New Roman"/>
                <a:cs typeface="Times New Roman"/>
              </a:rPr>
              <a:t>Жить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только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 </a:t>
            </a:r>
            <a:r>
              <a:rPr sz="1200" spc="-10" dirty="0">
                <a:latin typeface="Times New Roman"/>
                <a:cs typeface="Times New Roman"/>
              </a:rPr>
              <a:t>градом</a:t>
            </a:r>
            <a:r>
              <a:rPr sz="1200" spc="-5" dirty="0">
                <a:latin typeface="Times New Roman"/>
                <a:cs typeface="Times New Roman"/>
              </a:rPr>
              <a:t> нашим.</a:t>
            </a:r>
            <a:endParaRPr sz="1200">
              <a:latin typeface="Times New Roman"/>
              <a:cs typeface="Times New Roman"/>
            </a:endParaRPr>
          </a:p>
          <a:p>
            <a:pPr marL="12700" marR="440055">
              <a:lnSpc>
                <a:spcPct val="100000"/>
              </a:lnSpc>
              <a:buChar char="-"/>
              <a:tabLst>
                <a:tab pos="101600" algn="l"/>
              </a:tabLst>
            </a:pPr>
            <a:r>
              <a:rPr sz="1200" spc="-5" dirty="0">
                <a:latin typeface="Times New Roman"/>
                <a:cs typeface="Times New Roman"/>
              </a:rPr>
              <a:t>Княже!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первому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слову</a:t>
            </a:r>
            <a:r>
              <a:rPr sz="1200" spc="-5" dirty="0">
                <a:latin typeface="Times New Roman"/>
                <a:cs typeface="Times New Roman"/>
              </a:rPr>
              <a:t> являться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стенам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Новгородским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выступать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защиту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неприятеля.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Князь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dirty="0">
                <a:latin typeface="Times New Roman"/>
                <a:cs typeface="Times New Roman"/>
              </a:rPr>
              <a:t> 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как </a:t>
            </a:r>
            <a:r>
              <a:rPr sz="1200" spc="-10" dirty="0">
                <a:latin typeface="Times New Roman"/>
                <a:cs typeface="Times New Roman"/>
              </a:rPr>
              <a:t>же </a:t>
            </a:r>
            <a:r>
              <a:rPr sz="1200" spc="-5" dirty="0">
                <a:latin typeface="Times New Roman"/>
                <a:cs typeface="Times New Roman"/>
              </a:rPr>
              <a:t>казна, </a:t>
            </a:r>
            <a:r>
              <a:rPr sz="1200" spc="-15" dirty="0">
                <a:latin typeface="Times New Roman"/>
                <a:cs typeface="Times New Roman"/>
              </a:rPr>
              <a:t>люди </a:t>
            </a:r>
            <a:r>
              <a:rPr sz="1200" spc="-5" dirty="0">
                <a:latin typeface="Times New Roman"/>
                <a:cs typeface="Times New Roman"/>
              </a:rPr>
              <a:t>добрые?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Из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народа: 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казны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дела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нет,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князь.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Если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ты нам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будешь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дружинниками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угоден,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одно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тебе </a:t>
            </a:r>
            <a:r>
              <a:rPr sz="1200" spc="-10" dirty="0">
                <a:latin typeface="Times New Roman"/>
                <a:cs typeface="Times New Roman"/>
              </a:rPr>
              <a:t>скажем: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«Путь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чист,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княже!».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186" y="1137665"/>
            <a:ext cx="4697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D9B146"/>
              </a:buClr>
              <a:buSzPct val="1150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Т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000" spc="-100" dirty="0">
                <a:solidFill>
                  <a:srgbClr val="252525"/>
                </a:solidFill>
                <a:latin typeface="Times New Roman"/>
                <a:cs typeface="Times New Roman"/>
              </a:rPr>
              <a:t>м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а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урока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70" dirty="0">
                <a:solidFill>
                  <a:srgbClr val="252525"/>
                </a:solidFill>
                <a:latin typeface="Times New Roman"/>
                <a:cs typeface="Times New Roman"/>
              </a:rPr>
              <a:t>«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Иску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т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во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Древ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н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го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гипт</a:t>
            </a:r>
            <a:r>
              <a:rPr sz="2000" spc="-180" dirty="0">
                <a:solidFill>
                  <a:srgbClr val="252525"/>
                </a:solidFill>
                <a:latin typeface="Times New Roman"/>
                <a:cs typeface="Times New Roman"/>
              </a:rPr>
              <a:t>а»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45307" y="2502407"/>
            <a:ext cx="4142740" cy="501650"/>
            <a:chOff x="2845307" y="2502407"/>
            <a:chExt cx="4142740" cy="501650"/>
          </a:xfrm>
        </p:grpSpPr>
        <p:sp>
          <p:nvSpPr>
            <p:cNvPr id="4" name="object 4"/>
            <p:cNvSpPr/>
            <p:nvPr/>
          </p:nvSpPr>
          <p:spPr>
            <a:xfrm>
              <a:off x="2852927" y="2510027"/>
              <a:ext cx="4127500" cy="486409"/>
            </a:xfrm>
            <a:custGeom>
              <a:avLst/>
              <a:gdLst/>
              <a:ahLst/>
              <a:cxnLst/>
              <a:rect l="l" t="t" r="r" b="b"/>
              <a:pathLst>
                <a:path w="4127500" h="486410">
                  <a:moveTo>
                    <a:pt x="4126991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4126991" y="486156"/>
                  </a:lnTo>
                  <a:lnTo>
                    <a:pt x="4126991" y="0"/>
                  </a:lnTo>
                  <a:close/>
                </a:path>
              </a:pathLst>
            </a:custGeom>
            <a:solidFill>
              <a:srgbClr val="CC6F2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2927" y="2510027"/>
              <a:ext cx="4127500" cy="486409"/>
            </a:xfrm>
            <a:custGeom>
              <a:avLst/>
              <a:gdLst/>
              <a:ahLst/>
              <a:cxnLst/>
              <a:rect l="l" t="t" r="r" b="b"/>
              <a:pathLst>
                <a:path w="4127500" h="486410">
                  <a:moveTo>
                    <a:pt x="0" y="486156"/>
                  </a:moveTo>
                  <a:lnTo>
                    <a:pt x="4126991" y="486156"/>
                  </a:lnTo>
                  <a:lnTo>
                    <a:pt x="4126991" y="0"/>
                  </a:lnTo>
                  <a:lnTo>
                    <a:pt x="0" y="0"/>
                  </a:lnTo>
                  <a:lnTo>
                    <a:pt x="0" y="48615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2927" y="2692907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30">
                  <a:moveTo>
                    <a:pt x="303275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303275" y="30327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2927" y="2692907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30">
                  <a:moveTo>
                    <a:pt x="0" y="303275"/>
                  </a:moveTo>
                  <a:lnTo>
                    <a:pt x="303275" y="303275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89885" y="1648460"/>
            <a:ext cx="3995420" cy="7562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600"/>
              </a:spcBef>
            </a:pPr>
            <a:r>
              <a:rPr sz="2600" spc="-35" dirty="0">
                <a:latin typeface="Times New Roman"/>
                <a:cs typeface="Times New Roman"/>
              </a:rPr>
              <a:t>Формирование </a:t>
            </a:r>
            <a:r>
              <a:rPr sz="2600" spc="-45" dirty="0">
                <a:latin typeface="Times New Roman"/>
                <a:cs typeface="Times New Roman"/>
              </a:rPr>
              <a:t>читательской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грамотности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45307" y="3392423"/>
            <a:ext cx="318770" cy="318770"/>
            <a:chOff x="2845307" y="3392423"/>
            <a:chExt cx="318770" cy="318770"/>
          </a:xfrm>
        </p:grpSpPr>
        <p:sp>
          <p:nvSpPr>
            <p:cNvPr id="10" name="object 10"/>
            <p:cNvSpPr/>
            <p:nvPr/>
          </p:nvSpPr>
          <p:spPr>
            <a:xfrm>
              <a:off x="2852927" y="3400043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03275" y="303276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2927" y="3400043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0" y="303276"/>
                  </a:moveTo>
                  <a:lnTo>
                    <a:pt x="303275" y="303276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21482" y="3332479"/>
            <a:ext cx="313499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95"/>
              </a:spcBef>
            </a:pPr>
            <a:r>
              <a:rPr sz="1300" spc="-25" dirty="0">
                <a:latin typeface="Times New Roman"/>
                <a:cs typeface="Times New Roman"/>
              </a:rPr>
              <a:t>Работа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с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историческим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документом</a:t>
            </a:r>
            <a:r>
              <a:rPr sz="1300" spc="34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Times New Roman"/>
                <a:cs typeface="Times New Roman"/>
              </a:rPr>
              <a:t>(Геродот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r>
              <a:rPr sz="1300" spc="-55" dirty="0">
                <a:latin typeface="Times New Roman"/>
                <a:cs typeface="Times New Roman"/>
              </a:rPr>
              <a:t>«История»).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Прием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«Маркировка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65" dirty="0">
                <a:latin typeface="Times New Roman"/>
                <a:cs typeface="Times New Roman"/>
              </a:rPr>
              <a:t>текста».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45307" y="4098035"/>
            <a:ext cx="318770" cy="318770"/>
            <a:chOff x="2845307" y="4098035"/>
            <a:chExt cx="318770" cy="318770"/>
          </a:xfrm>
        </p:grpSpPr>
        <p:sp>
          <p:nvSpPr>
            <p:cNvPr id="14" name="object 14"/>
            <p:cNvSpPr/>
            <p:nvPr/>
          </p:nvSpPr>
          <p:spPr>
            <a:xfrm>
              <a:off x="2852927" y="4105655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03275" y="303276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2927" y="4105655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0" y="303276"/>
                  </a:moveTo>
                  <a:lnTo>
                    <a:pt x="303275" y="303276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21482" y="3955796"/>
            <a:ext cx="3658870" cy="5588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340"/>
              </a:spcBef>
            </a:pPr>
            <a:r>
              <a:rPr sz="1300" spc="-30" dirty="0">
                <a:latin typeface="Times New Roman"/>
                <a:cs typeface="Times New Roman"/>
              </a:rPr>
              <a:t>Назвать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самые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Times New Roman"/>
                <a:cs typeface="Times New Roman"/>
              </a:rPr>
              <a:t>известные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пирамиды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Египта.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Найдите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карте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отметьте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условным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Times New Roman"/>
                <a:cs typeface="Times New Roman"/>
              </a:rPr>
              <a:t>знаком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район 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расположения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пирамид.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Ответить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вопросы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45307" y="4805171"/>
            <a:ext cx="318770" cy="318770"/>
            <a:chOff x="2845307" y="4805171"/>
            <a:chExt cx="318770" cy="318770"/>
          </a:xfrm>
        </p:grpSpPr>
        <p:sp>
          <p:nvSpPr>
            <p:cNvPr id="18" name="object 18"/>
            <p:cNvSpPr/>
            <p:nvPr/>
          </p:nvSpPr>
          <p:spPr>
            <a:xfrm>
              <a:off x="2852927" y="4812791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303275" y="30327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52927" y="4812791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0" y="303275"/>
                  </a:moveTo>
                  <a:lnTo>
                    <a:pt x="303275" y="303275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21482" y="4662678"/>
            <a:ext cx="3402965" cy="55880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ct val="84700"/>
              </a:lnSpc>
              <a:spcBef>
                <a:spcPts val="334"/>
              </a:spcBef>
            </a:pPr>
            <a:r>
              <a:rPr sz="1300" spc="-35" dirty="0">
                <a:latin typeface="Times New Roman"/>
                <a:cs typeface="Times New Roman"/>
              </a:rPr>
              <a:t>Составить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рассказ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от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имени </a:t>
            </a:r>
            <a:r>
              <a:rPr sz="1300" spc="-25" dirty="0">
                <a:latin typeface="Times New Roman"/>
                <a:cs typeface="Times New Roman"/>
              </a:rPr>
              <a:t>египтянина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о 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посещении </a:t>
            </a:r>
            <a:r>
              <a:rPr sz="1300" spc="-45" dirty="0">
                <a:latin typeface="Times New Roman"/>
                <a:cs typeface="Times New Roman"/>
              </a:rPr>
              <a:t>храма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по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Times New Roman"/>
                <a:cs typeface="Times New Roman"/>
              </a:rPr>
              <a:t>плану.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Дать</a:t>
            </a:r>
            <a:r>
              <a:rPr sz="1300" spc="-10" dirty="0">
                <a:latin typeface="Times New Roman"/>
                <a:cs typeface="Times New Roman"/>
              </a:rPr>
              <a:t> описание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храма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(изнутри</a:t>
            </a:r>
            <a:r>
              <a:rPr sz="1300" spc="5" dirty="0">
                <a:latin typeface="Times New Roman"/>
                <a:cs typeface="Times New Roman"/>
              </a:rPr>
              <a:t> 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снаружи).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78040" y="2502407"/>
            <a:ext cx="4144010" cy="501650"/>
            <a:chOff x="7178040" y="2502407"/>
            <a:chExt cx="4144010" cy="501650"/>
          </a:xfrm>
        </p:grpSpPr>
        <p:sp>
          <p:nvSpPr>
            <p:cNvPr id="22" name="object 22"/>
            <p:cNvSpPr/>
            <p:nvPr/>
          </p:nvSpPr>
          <p:spPr>
            <a:xfrm>
              <a:off x="7185660" y="2510027"/>
              <a:ext cx="4128770" cy="486409"/>
            </a:xfrm>
            <a:custGeom>
              <a:avLst/>
              <a:gdLst/>
              <a:ahLst/>
              <a:cxnLst/>
              <a:rect l="l" t="t" r="r" b="b"/>
              <a:pathLst>
                <a:path w="4128770" h="486410">
                  <a:moveTo>
                    <a:pt x="4128515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4128515" y="486156"/>
                  </a:lnTo>
                  <a:lnTo>
                    <a:pt x="4128515" y="0"/>
                  </a:lnTo>
                  <a:close/>
                </a:path>
              </a:pathLst>
            </a:custGeom>
            <a:solidFill>
              <a:srgbClr val="CC6F2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5660" y="2510027"/>
              <a:ext cx="4128770" cy="486409"/>
            </a:xfrm>
            <a:custGeom>
              <a:avLst/>
              <a:gdLst/>
              <a:ahLst/>
              <a:cxnLst/>
              <a:rect l="l" t="t" r="r" b="b"/>
              <a:pathLst>
                <a:path w="4128770" h="486410">
                  <a:moveTo>
                    <a:pt x="0" y="486156"/>
                  </a:moveTo>
                  <a:lnTo>
                    <a:pt x="4128515" y="486156"/>
                  </a:lnTo>
                  <a:lnTo>
                    <a:pt x="4128515" y="0"/>
                  </a:lnTo>
                  <a:lnTo>
                    <a:pt x="0" y="0"/>
                  </a:lnTo>
                  <a:lnTo>
                    <a:pt x="0" y="48615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5660" y="2692907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30">
                  <a:moveTo>
                    <a:pt x="303275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303275" y="30327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85660" y="2692907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30">
                  <a:moveTo>
                    <a:pt x="0" y="303275"/>
                  </a:moveTo>
                  <a:lnTo>
                    <a:pt x="303275" y="303275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24141" y="1648460"/>
            <a:ext cx="4009390" cy="7562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600"/>
              </a:spcBef>
            </a:pPr>
            <a:r>
              <a:rPr sz="2600" spc="-35" dirty="0">
                <a:latin typeface="Times New Roman"/>
                <a:cs typeface="Times New Roman"/>
              </a:rPr>
              <a:t>Формирование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математической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грамотности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78040" y="3392423"/>
            <a:ext cx="318770" cy="318770"/>
            <a:chOff x="7178040" y="3392423"/>
            <a:chExt cx="318770" cy="318770"/>
          </a:xfrm>
        </p:grpSpPr>
        <p:sp>
          <p:nvSpPr>
            <p:cNvPr id="28" name="object 28"/>
            <p:cNvSpPr/>
            <p:nvPr/>
          </p:nvSpPr>
          <p:spPr>
            <a:xfrm>
              <a:off x="7185660" y="3400043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03275" y="303276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5660" y="3400043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0" y="303276"/>
                  </a:moveTo>
                  <a:lnTo>
                    <a:pt x="303275" y="303276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178040" y="4098035"/>
            <a:ext cx="318770" cy="318770"/>
            <a:chOff x="7178040" y="4098035"/>
            <a:chExt cx="318770" cy="318770"/>
          </a:xfrm>
        </p:grpSpPr>
        <p:sp>
          <p:nvSpPr>
            <p:cNvPr id="31" name="object 31"/>
            <p:cNvSpPr/>
            <p:nvPr/>
          </p:nvSpPr>
          <p:spPr>
            <a:xfrm>
              <a:off x="7185660" y="4105655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303275" y="303276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85660" y="4105655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0" y="303276"/>
                  </a:moveTo>
                  <a:lnTo>
                    <a:pt x="303275" y="303276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6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49133" y="3332479"/>
            <a:ext cx="3426460" cy="1299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685" marR="5080">
              <a:lnSpc>
                <a:spcPts val="1320"/>
              </a:lnSpc>
              <a:spcBef>
                <a:spcPts val="340"/>
              </a:spcBef>
            </a:pPr>
            <a:r>
              <a:rPr sz="1300" spc="-20" dirty="0">
                <a:latin typeface="Times New Roman"/>
                <a:cs typeface="Times New Roman"/>
              </a:rPr>
              <a:t>Пирамида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фараона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Хеопс.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была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построена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около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2600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65" dirty="0">
                <a:latin typeface="Times New Roman"/>
                <a:cs typeface="Times New Roman"/>
              </a:rPr>
              <a:t>г.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до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н.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э.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Сколько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лет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назад?</a:t>
            </a:r>
            <a:endParaRPr sz="1300">
              <a:latin typeface="Times New Roman"/>
              <a:cs typeface="Times New Roman"/>
            </a:endParaRPr>
          </a:p>
          <a:p>
            <a:pPr marL="12700" marR="107314">
              <a:lnSpc>
                <a:spcPct val="117500"/>
              </a:lnSpc>
              <a:spcBef>
                <a:spcPts val="869"/>
              </a:spcBef>
            </a:pPr>
            <a:r>
              <a:rPr sz="1200" spc="-5" dirty="0">
                <a:latin typeface="Times New Roman"/>
                <a:cs typeface="Times New Roman"/>
              </a:rPr>
              <a:t>Найти </a:t>
            </a:r>
            <a:r>
              <a:rPr sz="1200" spc="-20" dirty="0">
                <a:latin typeface="Times New Roman"/>
                <a:cs typeface="Times New Roman"/>
              </a:rPr>
              <a:t>площадь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основания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пирамиды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Хеопса. 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Определите,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сколько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метров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надо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прошагать,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чтобы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200" dirty="0">
                <a:latin typeface="Times New Roman"/>
                <a:cs typeface="Times New Roman"/>
              </a:rPr>
              <a:t>обойти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пирамиду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Хеопса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кругом.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latin typeface="Times New Roman"/>
                <a:cs typeface="Times New Roman"/>
              </a:rPr>
              <a:t>Сколько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это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километров?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78040" y="4805171"/>
            <a:ext cx="318770" cy="318770"/>
            <a:chOff x="7178040" y="4805171"/>
            <a:chExt cx="318770" cy="318770"/>
          </a:xfrm>
        </p:grpSpPr>
        <p:sp>
          <p:nvSpPr>
            <p:cNvPr id="35" name="object 35"/>
            <p:cNvSpPr/>
            <p:nvPr/>
          </p:nvSpPr>
          <p:spPr>
            <a:xfrm>
              <a:off x="7185660" y="4812791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303275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303275" y="30327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5660" y="4812791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29">
                  <a:moveTo>
                    <a:pt x="0" y="303275"/>
                  </a:moveTo>
                  <a:lnTo>
                    <a:pt x="303275" y="303275"/>
                  </a:lnTo>
                  <a:lnTo>
                    <a:pt x="303275" y="0"/>
                  </a:lnTo>
                  <a:lnTo>
                    <a:pt x="0" y="0"/>
                  </a:lnTo>
                  <a:lnTo>
                    <a:pt x="0" y="303275"/>
                  </a:lnTo>
                  <a:close/>
                </a:path>
              </a:pathLst>
            </a:custGeom>
            <a:ln w="15240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1464" y="4687823"/>
            <a:ext cx="286511" cy="163982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090407" y="5846470"/>
            <a:ext cx="231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Основной </a:t>
            </a:r>
            <a:r>
              <a:rPr sz="1200" spc="-15" dirty="0">
                <a:latin typeface="Times New Roman"/>
                <a:cs typeface="Times New Roman"/>
              </a:rPr>
              <a:t>единицей </a:t>
            </a:r>
            <a:r>
              <a:rPr sz="1200" spc="-20" dirty="0">
                <a:latin typeface="Times New Roman"/>
                <a:cs typeface="Times New Roman"/>
              </a:rPr>
              <a:t>измерения </a:t>
            </a:r>
            <a:r>
              <a:rPr sz="1200" spc="-30" dirty="0">
                <a:latin typeface="Times New Roman"/>
                <a:cs typeface="Times New Roman"/>
              </a:rPr>
              <a:t>был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локоть,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равный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52см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3мм.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876" y="961644"/>
            <a:ext cx="2197608" cy="151180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947" y="4448555"/>
            <a:ext cx="1319784" cy="188823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280" y="2589276"/>
            <a:ext cx="1289304" cy="1652016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633207" y="4861686"/>
            <a:ext cx="295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Times New Roman"/>
                <a:cs typeface="Times New Roman"/>
              </a:rPr>
              <a:t>Сколько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лет</a:t>
            </a:r>
            <a:r>
              <a:rPr sz="1200" spc="-20" dirty="0">
                <a:latin typeface="Times New Roman"/>
                <a:cs typeface="Times New Roman"/>
              </a:rPr>
              <a:t> длилось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строительство</a:t>
            </a:r>
            <a:r>
              <a:rPr sz="1200" spc="-25" dirty="0">
                <a:latin typeface="Times New Roman"/>
                <a:cs typeface="Times New Roman"/>
              </a:rPr>
              <a:t> пирамиды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944" y="1421891"/>
            <a:ext cx="3175000" cy="387350"/>
            <a:chOff x="1075944" y="1421891"/>
            <a:chExt cx="3175000" cy="387350"/>
          </a:xfrm>
        </p:grpSpPr>
        <p:sp>
          <p:nvSpPr>
            <p:cNvPr id="3" name="object 3"/>
            <p:cNvSpPr/>
            <p:nvPr/>
          </p:nvSpPr>
          <p:spPr>
            <a:xfrm>
              <a:off x="1083564" y="1429511"/>
              <a:ext cx="3159760" cy="372110"/>
            </a:xfrm>
            <a:custGeom>
              <a:avLst/>
              <a:gdLst/>
              <a:ahLst/>
              <a:cxnLst/>
              <a:rect l="l" t="t" r="r" b="b"/>
              <a:pathLst>
                <a:path w="3159760" h="372110">
                  <a:moveTo>
                    <a:pt x="3159252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3159252" y="371856"/>
                  </a:lnTo>
                  <a:lnTo>
                    <a:pt x="3159252" y="0"/>
                  </a:lnTo>
                  <a:close/>
                </a:path>
              </a:pathLst>
            </a:custGeom>
            <a:solidFill>
              <a:srgbClr val="CC6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3564" y="1429511"/>
              <a:ext cx="3159760" cy="372110"/>
            </a:xfrm>
            <a:custGeom>
              <a:avLst/>
              <a:gdLst/>
              <a:ahLst/>
              <a:cxnLst/>
              <a:rect l="l" t="t" r="r" b="b"/>
              <a:pathLst>
                <a:path w="3159760" h="372110">
                  <a:moveTo>
                    <a:pt x="0" y="371856"/>
                  </a:moveTo>
                  <a:lnTo>
                    <a:pt x="3159252" y="371856"/>
                  </a:lnTo>
                  <a:lnTo>
                    <a:pt x="3159252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15239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3564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7" y="231648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3564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7" y="231648"/>
                  </a:lnTo>
                  <a:lnTo>
                    <a:pt x="231647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39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0734" y="829183"/>
            <a:ext cx="2399665" cy="4749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00"/>
              </a:spcBef>
            </a:pPr>
            <a:r>
              <a:rPr sz="1600" spc="-30" dirty="0">
                <a:latin typeface="Times New Roman"/>
                <a:cs typeface="Times New Roman"/>
              </a:rPr>
              <a:t>Формирование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финансовой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грамотности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5944" y="2103120"/>
            <a:ext cx="247015" cy="247015"/>
            <a:chOff x="1075944" y="2103120"/>
            <a:chExt cx="247015" cy="247015"/>
          </a:xfrm>
        </p:grpSpPr>
        <p:sp>
          <p:nvSpPr>
            <p:cNvPr id="9" name="object 9"/>
            <p:cNvSpPr/>
            <p:nvPr/>
          </p:nvSpPr>
          <p:spPr>
            <a:xfrm>
              <a:off x="1083564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7" y="231648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3564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7" y="231648"/>
                  </a:lnTo>
                  <a:lnTo>
                    <a:pt x="231647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39">
              <a:solidFill>
                <a:srgbClr val="CC6F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28369" y="1758188"/>
            <a:ext cx="2766060" cy="3009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105"/>
              </a:spcBef>
            </a:pPr>
            <a:r>
              <a:rPr sz="1400" spc="-65" dirty="0">
                <a:latin typeface="Times New Roman"/>
                <a:cs typeface="Times New Roman"/>
              </a:rPr>
              <a:t>«На</a:t>
            </a:r>
            <a:r>
              <a:rPr sz="1400" spc="-25" dirty="0">
                <a:latin typeface="Times New Roman"/>
                <a:cs typeface="Times New Roman"/>
              </a:rPr>
              <a:t> пирамиде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египетскими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письмена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sz="1400" spc="-25" dirty="0">
                <a:latin typeface="Times New Roman"/>
                <a:cs typeface="Times New Roman"/>
              </a:rPr>
              <a:t>ми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было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обозначено, </a:t>
            </a:r>
            <a:r>
              <a:rPr sz="1400" spc="-30" dirty="0">
                <a:latin typeface="Times New Roman"/>
                <a:cs typeface="Times New Roman"/>
              </a:rPr>
              <a:t>сколько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редьки</a:t>
            </a:r>
            <a:endParaRPr sz="1400">
              <a:latin typeface="Times New Roman"/>
              <a:cs typeface="Times New Roman"/>
            </a:endParaRPr>
          </a:p>
          <a:p>
            <a:pPr marL="12700" marR="22225">
              <a:lnSpc>
                <a:spcPts val="1420"/>
              </a:lnSpc>
              <a:spcBef>
                <a:spcPts val="130"/>
              </a:spcBef>
            </a:pPr>
            <a:r>
              <a:rPr sz="1400" spc="-4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лука,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чеснока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съели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рабочие.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И, </a:t>
            </a:r>
            <a:r>
              <a:rPr sz="1400" spc="-65" dirty="0">
                <a:latin typeface="Times New Roman"/>
                <a:cs typeface="Times New Roman"/>
              </a:rPr>
              <a:t>как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я </a:t>
            </a:r>
            <a:r>
              <a:rPr sz="1400" spc="-5" dirty="0">
                <a:latin typeface="Times New Roman"/>
                <a:cs typeface="Times New Roman"/>
              </a:rPr>
              <a:t>очень </a:t>
            </a:r>
            <a:r>
              <a:rPr sz="1400" spc="5" dirty="0">
                <a:latin typeface="Times New Roman"/>
                <a:cs typeface="Times New Roman"/>
              </a:rPr>
              <a:t>хорошо </a:t>
            </a:r>
            <a:r>
              <a:rPr sz="1400" spc="-5" dirty="0">
                <a:latin typeface="Times New Roman"/>
                <a:cs typeface="Times New Roman"/>
              </a:rPr>
              <a:t>помню, </a:t>
            </a:r>
            <a:r>
              <a:rPr sz="1400" spc="-25" dirty="0">
                <a:latin typeface="Times New Roman"/>
                <a:cs typeface="Times New Roman"/>
              </a:rPr>
              <a:t>переводчик,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который читал </a:t>
            </a:r>
            <a:r>
              <a:rPr sz="1400" spc="-30" dirty="0">
                <a:latin typeface="Times New Roman"/>
                <a:cs typeface="Times New Roman"/>
              </a:rPr>
              <a:t>мне </a:t>
            </a:r>
            <a:r>
              <a:rPr sz="1400" spc="-25" dirty="0">
                <a:latin typeface="Times New Roman"/>
                <a:cs typeface="Times New Roman"/>
              </a:rPr>
              <a:t>надпись, 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объяснил,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что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все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sz="1400" spc="-20" dirty="0">
                <a:latin typeface="Times New Roman"/>
                <a:cs typeface="Times New Roman"/>
              </a:rPr>
              <a:t>это </a:t>
            </a:r>
            <a:r>
              <a:rPr sz="1400" spc="-15" dirty="0">
                <a:latin typeface="Times New Roman"/>
                <a:cs typeface="Times New Roman"/>
              </a:rPr>
              <a:t>было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израсходовано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1600</a:t>
            </a:r>
            <a:endParaRPr sz="1400">
              <a:latin typeface="Times New Roman"/>
              <a:cs typeface="Times New Roman"/>
            </a:endParaRPr>
          </a:p>
          <a:p>
            <a:pPr marL="12700" marR="31115">
              <a:lnSpc>
                <a:spcPct val="84300"/>
              </a:lnSpc>
              <a:spcBef>
                <a:spcPts val="140"/>
              </a:spcBef>
            </a:pPr>
            <a:r>
              <a:rPr sz="1400" spc="-30" dirty="0">
                <a:latin typeface="Times New Roman"/>
                <a:cs typeface="Times New Roman"/>
              </a:rPr>
              <a:t>талантов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серебра...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это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верно, </a:t>
            </a:r>
            <a:r>
              <a:rPr sz="1400" spc="-15" dirty="0">
                <a:latin typeface="Times New Roman"/>
                <a:cs typeface="Times New Roman"/>
              </a:rPr>
              <a:t> 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ско</a:t>
            </a:r>
            <a:r>
              <a:rPr sz="1400" spc="-20" dirty="0">
                <a:latin typeface="Times New Roman"/>
                <a:cs typeface="Times New Roman"/>
              </a:rPr>
              <a:t>ль</a:t>
            </a:r>
            <a:r>
              <a:rPr sz="1400" spc="-30" dirty="0">
                <a:latin typeface="Times New Roman"/>
                <a:cs typeface="Times New Roman"/>
              </a:rPr>
              <a:t>ко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ж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ден</a:t>
            </a:r>
            <a:r>
              <a:rPr sz="1400" spc="-55" dirty="0">
                <a:latin typeface="Times New Roman"/>
                <a:cs typeface="Times New Roman"/>
              </a:rPr>
              <a:t>ег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пошл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н</a:t>
            </a:r>
            <a:r>
              <a:rPr sz="1400" spc="-40" dirty="0">
                <a:latin typeface="Times New Roman"/>
                <a:cs typeface="Times New Roman"/>
              </a:rPr>
              <a:t>а  </a:t>
            </a:r>
            <a:r>
              <a:rPr sz="1400" spc="-35" dirty="0">
                <a:latin typeface="Times New Roman"/>
                <a:cs typeface="Times New Roman"/>
              </a:rPr>
              <a:t>железные орудия, </a:t>
            </a:r>
            <a:r>
              <a:rPr sz="1400" spc="-20" dirty="0">
                <a:latin typeface="Times New Roman"/>
                <a:cs typeface="Times New Roman"/>
              </a:rPr>
              <a:t>на </a:t>
            </a:r>
            <a:r>
              <a:rPr sz="1400" spc="-25" dirty="0">
                <a:latin typeface="Times New Roman"/>
                <a:cs typeface="Times New Roman"/>
              </a:rPr>
              <a:t>хлеб </a:t>
            </a:r>
            <a:r>
              <a:rPr sz="1400" spc="10" dirty="0">
                <a:latin typeface="Times New Roman"/>
                <a:cs typeface="Times New Roman"/>
              </a:rPr>
              <a:t>и </a:t>
            </a:r>
            <a:r>
              <a:rPr sz="1400" spc="-60" dirty="0">
                <a:latin typeface="Times New Roman"/>
                <a:cs typeface="Times New Roman"/>
              </a:rPr>
              <a:t>одежду 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для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рабочих,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так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как</a:t>
            </a:r>
            <a:r>
              <a:rPr sz="1400" spc="-20" dirty="0">
                <a:latin typeface="Times New Roman"/>
                <a:cs typeface="Times New Roman"/>
              </a:rPr>
              <a:t> строительство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всех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этих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сооружений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продолжалось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20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е</a:t>
            </a:r>
            <a:r>
              <a:rPr sz="1400" spc="-40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…».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Геро</a:t>
            </a:r>
            <a:r>
              <a:rPr sz="1400" spc="-2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от.</a:t>
            </a:r>
            <a:endParaRPr sz="1400">
              <a:latin typeface="Times New Roman"/>
              <a:cs typeface="Times New Roman"/>
            </a:endParaRPr>
          </a:p>
          <a:p>
            <a:pPr marL="12700" marR="184150">
              <a:lnSpc>
                <a:spcPts val="1420"/>
              </a:lnSpc>
              <a:spcBef>
                <a:spcPts val="550"/>
              </a:spcBef>
            </a:pPr>
            <a:r>
              <a:rPr sz="1400" spc="-20" dirty="0">
                <a:latin typeface="Times New Roman"/>
                <a:cs typeface="Times New Roman"/>
              </a:rPr>
              <a:t>Талант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5" dirty="0">
                <a:latin typeface="Times New Roman"/>
                <a:cs typeface="Times New Roman"/>
              </a:rPr>
              <a:t>единица </a:t>
            </a:r>
            <a:r>
              <a:rPr sz="1400" spc="-20" dirty="0">
                <a:latin typeface="Times New Roman"/>
                <a:cs typeface="Times New Roman"/>
              </a:rPr>
              <a:t>измерения </a:t>
            </a:r>
            <a:r>
              <a:rPr sz="1400" spc="-45" dirty="0">
                <a:latin typeface="Times New Roman"/>
                <a:cs typeface="Times New Roman"/>
              </a:rPr>
              <a:t>веса, 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так</a:t>
            </a:r>
            <a:r>
              <a:rPr sz="1400" spc="-85" dirty="0">
                <a:latin typeface="Times New Roman"/>
                <a:cs typeface="Times New Roman"/>
              </a:rPr>
              <a:t>ж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 ден</a:t>
            </a:r>
            <a:r>
              <a:rPr sz="1400" spc="-60" dirty="0">
                <a:latin typeface="Times New Roman"/>
                <a:cs typeface="Times New Roman"/>
              </a:rPr>
              <a:t>еж</a:t>
            </a:r>
            <a:r>
              <a:rPr sz="1400" spc="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spc="-65" dirty="0">
                <a:latin typeface="Times New Roman"/>
                <a:cs typeface="Times New Roman"/>
              </a:rPr>
              <a:t>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еди</a:t>
            </a:r>
            <a:r>
              <a:rPr sz="1400" spc="10" dirty="0">
                <a:latin typeface="Times New Roman"/>
                <a:cs typeface="Times New Roman"/>
              </a:rPr>
              <a:t>ниц</a:t>
            </a:r>
            <a:r>
              <a:rPr sz="1400" spc="-50" dirty="0">
                <a:latin typeface="Times New Roman"/>
                <a:cs typeface="Times New Roman"/>
              </a:rPr>
              <a:t>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дре</a:t>
            </a:r>
            <a:r>
              <a:rPr sz="1400" spc="-30" dirty="0">
                <a:latin typeface="Times New Roman"/>
                <a:cs typeface="Times New Roman"/>
              </a:rPr>
              <a:t>внем  </a:t>
            </a:r>
            <a:r>
              <a:rPr sz="1400" spc="-15" dirty="0">
                <a:latin typeface="Times New Roman"/>
                <a:cs typeface="Times New Roman"/>
              </a:rPr>
              <a:t>Египте.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04944" y="1421891"/>
            <a:ext cx="3176270" cy="387350"/>
            <a:chOff x="4504944" y="1421891"/>
            <a:chExt cx="3176270" cy="387350"/>
          </a:xfrm>
        </p:grpSpPr>
        <p:sp>
          <p:nvSpPr>
            <p:cNvPr id="13" name="object 13"/>
            <p:cNvSpPr/>
            <p:nvPr/>
          </p:nvSpPr>
          <p:spPr>
            <a:xfrm>
              <a:off x="4512564" y="1429511"/>
              <a:ext cx="3161030" cy="372110"/>
            </a:xfrm>
            <a:custGeom>
              <a:avLst/>
              <a:gdLst/>
              <a:ahLst/>
              <a:cxnLst/>
              <a:rect l="l" t="t" r="r" b="b"/>
              <a:pathLst>
                <a:path w="3161029" h="372110">
                  <a:moveTo>
                    <a:pt x="3160776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3160776" y="371856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C05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2564" y="1429511"/>
              <a:ext cx="3161030" cy="372110"/>
            </a:xfrm>
            <a:custGeom>
              <a:avLst/>
              <a:gdLst/>
              <a:ahLst/>
              <a:cxnLst/>
              <a:rect l="l" t="t" r="r" b="b"/>
              <a:pathLst>
                <a:path w="3161029" h="372110">
                  <a:moveTo>
                    <a:pt x="0" y="371856"/>
                  </a:moveTo>
                  <a:lnTo>
                    <a:pt x="3160776" y="371856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15239">
              <a:solidFill>
                <a:srgbClr val="C05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2564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2564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C05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19346" y="829183"/>
            <a:ext cx="3320415" cy="4749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00"/>
              </a:spcBef>
            </a:pPr>
            <a:r>
              <a:rPr sz="1600" spc="-25" dirty="0">
                <a:latin typeface="Times New Roman"/>
                <a:cs typeface="Times New Roman"/>
              </a:rPr>
              <a:t>Формирование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креативного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мышления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глобальных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компетенций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93691" y="2103120"/>
            <a:ext cx="247015" cy="247015"/>
            <a:chOff x="4393691" y="2103120"/>
            <a:chExt cx="247015" cy="247015"/>
          </a:xfrm>
        </p:grpSpPr>
        <p:sp>
          <p:nvSpPr>
            <p:cNvPr id="19" name="object 19"/>
            <p:cNvSpPr/>
            <p:nvPr/>
          </p:nvSpPr>
          <p:spPr>
            <a:xfrm>
              <a:off x="4401311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1311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C766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93691" y="2644139"/>
            <a:ext cx="247015" cy="247015"/>
            <a:chOff x="4393691" y="2644139"/>
            <a:chExt cx="247015" cy="247015"/>
          </a:xfrm>
        </p:grpSpPr>
        <p:sp>
          <p:nvSpPr>
            <p:cNvPr id="22" name="object 22"/>
            <p:cNvSpPr/>
            <p:nvPr/>
          </p:nvSpPr>
          <p:spPr>
            <a:xfrm>
              <a:off x="4401311" y="265175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01311" y="265175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C45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24146" y="1857248"/>
            <a:ext cx="2800985" cy="1968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607060">
              <a:lnSpc>
                <a:spcPts val="1620"/>
              </a:lnSpc>
              <a:spcBef>
                <a:spcPts val="400"/>
              </a:spcBef>
            </a:pPr>
            <a:r>
              <a:rPr sz="1600" spc="-50" dirty="0">
                <a:latin typeface="Times New Roman"/>
                <a:cs typeface="Times New Roman"/>
              </a:rPr>
              <a:t>Сделать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эскиз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рекламного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проспекта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для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туристов, 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посещающих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Египет.</a:t>
            </a:r>
            <a:endParaRPr sz="1600">
              <a:latin typeface="Times New Roman"/>
              <a:cs typeface="Times New Roman"/>
            </a:endParaRPr>
          </a:p>
          <a:p>
            <a:pPr marL="86995" marR="5080">
              <a:lnSpc>
                <a:spcPct val="84400"/>
              </a:lnSpc>
              <a:spcBef>
                <a:spcPts val="409"/>
              </a:spcBef>
            </a:pPr>
            <a:r>
              <a:rPr sz="1600" spc="-20" dirty="0">
                <a:latin typeface="Times New Roman"/>
                <a:cs typeface="Times New Roman"/>
              </a:rPr>
              <a:t>Египет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был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страной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уникальной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культурой,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высоким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уровнем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развития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науки,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чьи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достижения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используются </a:t>
            </a:r>
            <a:r>
              <a:rPr sz="1600" spc="-25" dirty="0">
                <a:latin typeface="Times New Roman"/>
                <a:cs typeface="Times New Roman"/>
              </a:rPr>
              <a:t> различными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народами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до 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настоящего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времени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35468" y="1421891"/>
            <a:ext cx="3175000" cy="387350"/>
            <a:chOff x="7935468" y="1421891"/>
            <a:chExt cx="3175000" cy="387350"/>
          </a:xfrm>
        </p:grpSpPr>
        <p:sp>
          <p:nvSpPr>
            <p:cNvPr id="26" name="object 26"/>
            <p:cNvSpPr/>
            <p:nvPr/>
          </p:nvSpPr>
          <p:spPr>
            <a:xfrm>
              <a:off x="7943088" y="1429511"/>
              <a:ext cx="3159760" cy="372110"/>
            </a:xfrm>
            <a:custGeom>
              <a:avLst/>
              <a:gdLst/>
              <a:ahLst/>
              <a:cxnLst/>
              <a:rect l="l" t="t" r="r" b="b"/>
              <a:pathLst>
                <a:path w="3159759" h="372110">
                  <a:moveTo>
                    <a:pt x="3159252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3159252" y="371856"/>
                  </a:lnTo>
                  <a:lnTo>
                    <a:pt x="3159252" y="0"/>
                  </a:lnTo>
                  <a:close/>
                </a:path>
              </a:pathLst>
            </a:custGeom>
            <a:solidFill>
              <a:srgbClr val="B53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43088" y="1429511"/>
              <a:ext cx="3159760" cy="372110"/>
            </a:xfrm>
            <a:custGeom>
              <a:avLst/>
              <a:gdLst/>
              <a:ahLst/>
              <a:cxnLst/>
              <a:rect l="l" t="t" r="r" b="b"/>
              <a:pathLst>
                <a:path w="3159759" h="372110">
                  <a:moveTo>
                    <a:pt x="0" y="371856"/>
                  </a:moveTo>
                  <a:lnTo>
                    <a:pt x="3159252" y="371856"/>
                  </a:lnTo>
                  <a:lnTo>
                    <a:pt x="3159252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15239">
              <a:solidFill>
                <a:srgbClr val="B539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43088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43088" y="156971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B539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935468" y="2103120"/>
            <a:ext cx="247015" cy="247015"/>
            <a:chOff x="7935468" y="2103120"/>
            <a:chExt cx="247015" cy="247015"/>
          </a:xfrm>
        </p:grpSpPr>
        <p:sp>
          <p:nvSpPr>
            <p:cNvPr id="31" name="object 31"/>
            <p:cNvSpPr/>
            <p:nvPr/>
          </p:nvSpPr>
          <p:spPr>
            <a:xfrm>
              <a:off x="7943088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43088" y="2110740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C05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935468" y="2644139"/>
            <a:ext cx="247015" cy="247015"/>
            <a:chOff x="7935468" y="2644139"/>
            <a:chExt cx="247015" cy="247015"/>
          </a:xfrm>
        </p:grpSpPr>
        <p:sp>
          <p:nvSpPr>
            <p:cNvPr id="34" name="object 34"/>
            <p:cNvSpPr/>
            <p:nvPr/>
          </p:nvSpPr>
          <p:spPr>
            <a:xfrm>
              <a:off x="7943088" y="265175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23164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31648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43088" y="2651759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0" y="231648"/>
                  </a:moveTo>
                  <a:lnTo>
                    <a:pt x="231648" y="231648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5240">
              <a:solidFill>
                <a:srgbClr val="BC4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935468" y="3185160"/>
            <a:ext cx="247015" cy="248920"/>
            <a:chOff x="7935468" y="3185160"/>
            <a:chExt cx="247015" cy="248920"/>
          </a:xfrm>
        </p:grpSpPr>
        <p:sp>
          <p:nvSpPr>
            <p:cNvPr id="37" name="object 37"/>
            <p:cNvSpPr/>
            <p:nvPr/>
          </p:nvSpPr>
          <p:spPr>
            <a:xfrm>
              <a:off x="7943088" y="3192780"/>
              <a:ext cx="231775" cy="233679"/>
            </a:xfrm>
            <a:custGeom>
              <a:avLst/>
              <a:gdLst/>
              <a:ahLst/>
              <a:cxnLst/>
              <a:rect l="l" t="t" r="r" b="b"/>
              <a:pathLst>
                <a:path w="231775" h="233679">
                  <a:moveTo>
                    <a:pt x="231648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231648" y="23317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43088" y="3192780"/>
              <a:ext cx="231775" cy="233679"/>
            </a:xfrm>
            <a:custGeom>
              <a:avLst/>
              <a:gdLst/>
              <a:ahLst/>
              <a:cxnLst/>
              <a:rect l="l" t="t" r="r" b="b"/>
              <a:pathLst>
                <a:path w="231775" h="233679">
                  <a:moveTo>
                    <a:pt x="0" y="233172"/>
                  </a:moveTo>
                  <a:lnTo>
                    <a:pt x="231648" y="233172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15240">
              <a:solidFill>
                <a:srgbClr val="B842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935468" y="3726179"/>
            <a:ext cx="247015" cy="248920"/>
            <a:chOff x="7935468" y="3726179"/>
            <a:chExt cx="247015" cy="248920"/>
          </a:xfrm>
        </p:grpSpPr>
        <p:sp>
          <p:nvSpPr>
            <p:cNvPr id="40" name="object 40"/>
            <p:cNvSpPr/>
            <p:nvPr/>
          </p:nvSpPr>
          <p:spPr>
            <a:xfrm>
              <a:off x="7943088" y="3733799"/>
              <a:ext cx="231775" cy="233679"/>
            </a:xfrm>
            <a:custGeom>
              <a:avLst/>
              <a:gdLst/>
              <a:ahLst/>
              <a:cxnLst/>
              <a:rect l="l" t="t" r="r" b="b"/>
              <a:pathLst>
                <a:path w="231775" h="233679">
                  <a:moveTo>
                    <a:pt x="231648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231648" y="23317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43088" y="3733799"/>
              <a:ext cx="231775" cy="233679"/>
            </a:xfrm>
            <a:custGeom>
              <a:avLst/>
              <a:gdLst/>
              <a:ahLst/>
              <a:cxnLst/>
              <a:rect l="l" t="t" r="r" b="b"/>
              <a:pathLst>
                <a:path w="231775" h="233679">
                  <a:moveTo>
                    <a:pt x="0" y="233172"/>
                  </a:moveTo>
                  <a:lnTo>
                    <a:pt x="231648" y="233172"/>
                  </a:lnTo>
                  <a:lnTo>
                    <a:pt x="231648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15240">
              <a:solidFill>
                <a:srgbClr val="B539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039227" y="709675"/>
            <a:ext cx="2839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0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Times New Roman"/>
                <a:cs typeface="Times New Roman"/>
              </a:rPr>
              <a:t>Формирование 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естественнонаучной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грамотности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80907" y="1786255"/>
            <a:ext cx="260286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Times New Roman"/>
                <a:cs typeface="Times New Roman"/>
              </a:rPr>
              <a:t>Работа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с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картой.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Блоки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вырубали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каменоломне,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переправляли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через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Нил,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тащили</a:t>
            </a:r>
            <a:r>
              <a:rPr sz="1400" spc="-25" dirty="0">
                <a:latin typeface="Times New Roman"/>
                <a:cs typeface="Times New Roman"/>
              </a:rPr>
              <a:t> волоком.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0247" y="4914900"/>
            <a:ext cx="1491996" cy="141274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1304" y="4902708"/>
            <a:ext cx="1482852" cy="137921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8328406" y="3836873"/>
            <a:ext cx="26047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Times New Roman"/>
                <a:cs typeface="Times New Roman"/>
              </a:rPr>
              <a:t>Папирус. </a:t>
            </a:r>
            <a:r>
              <a:rPr sz="1400" spc="-15" dirty="0">
                <a:latin typeface="Times New Roman"/>
                <a:cs typeface="Times New Roman"/>
              </a:rPr>
              <a:t>Значительная </a:t>
            </a:r>
            <a:r>
              <a:rPr sz="1400" spc="-30" dirty="0">
                <a:latin typeface="Times New Roman"/>
                <a:cs typeface="Times New Roman"/>
              </a:rPr>
              <a:t>часть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памятников </a:t>
            </a:r>
            <a:r>
              <a:rPr sz="1400" spc="-15" dirty="0">
                <a:latin typeface="Times New Roman"/>
                <a:cs typeface="Times New Roman"/>
              </a:rPr>
              <a:t>письменности </a:t>
            </a:r>
            <a:r>
              <a:rPr sz="1400" spc="-30" dirty="0">
                <a:latin typeface="Times New Roman"/>
                <a:cs typeface="Times New Roman"/>
              </a:rPr>
              <a:t>египтян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сохранилась </a:t>
            </a:r>
            <a:r>
              <a:rPr sz="1400" spc="-30" dirty="0">
                <a:latin typeface="Times New Roman"/>
                <a:cs typeface="Times New Roman"/>
              </a:rPr>
              <a:t>благодаря </a:t>
            </a:r>
            <a:r>
              <a:rPr sz="1400" spc="-65" dirty="0">
                <a:latin typeface="Times New Roman"/>
                <a:cs typeface="Times New Roman"/>
              </a:rPr>
              <a:t>сухому 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климату.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19007" y="2593086"/>
            <a:ext cx="2466340" cy="1063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8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природе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Египта </a:t>
            </a:r>
            <a:r>
              <a:rPr sz="1400" spc="15" dirty="0">
                <a:latin typeface="Times New Roman"/>
                <a:cs typeface="Times New Roman"/>
              </a:rPr>
              <a:t>информацию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извлекаем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изображений</a:t>
            </a:r>
            <a:endParaRPr sz="1400">
              <a:latin typeface="Times New Roman"/>
              <a:cs typeface="Times New Roman"/>
            </a:endParaRPr>
          </a:p>
          <a:p>
            <a:pPr marL="50800" marR="567055">
              <a:lnSpc>
                <a:spcPct val="100000"/>
              </a:lnSpc>
              <a:spcBef>
                <a:spcPts val="965"/>
              </a:spcBef>
            </a:pPr>
            <a:r>
              <a:rPr sz="1600" spc="-30" dirty="0">
                <a:latin typeface="Times New Roman"/>
                <a:cs typeface="Times New Roman"/>
              </a:rPr>
              <a:t>Развитие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медицины </a:t>
            </a:r>
            <a:r>
              <a:rPr sz="1600" spc="-30" dirty="0">
                <a:latin typeface="Times New Roman"/>
                <a:cs typeface="Times New Roman"/>
              </a:rPr>
              <a:t> (изготовление </a:t>
            </a:r>
            <a:r>
              <a:rPr sz="1600" spc="-60" dirty="0">
                <a:latin typeface="Times New Roman"/>
                <a:cs typeface="Times New Roman"/>
              </a:rPr>
              <a:t>мумий)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26" y="701751"/>
            <a:ext cx="19037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85" dirty="0">
                <a:latin typeface="Times New Roman"/>
                <a:cs typeface="Times New Roman"/>
              </a:rPr>
              <a:t>Тема: </a:t>
            </a:r>
            <a:r>
              <a:rPr sz="2400" b="0" spc="-80" dirty="0">
                <a:latin typeface="Times New Roman"/>
                <a:cs typeface="Times New Roman"/>
              </a:rPr>
              <a:t> </a:t>
            </a:r>
            <a:r>
              <a:rPr sz="2400" b="0" spc="-40" dirty="0">
                <a:latin typeface="Times New Roman"/>
                <a:cs typeface="Times New Roman"/>
              </a:rPr>
              <a:t>Финикийские </a:t>
            </a:r>
            <a:r>
              <a:rPr sz="2400" b="0" spc="-35" dirty="0">
                <a:latin typeface="Times New Roman"/>
                <a:cs typeface="Times New Roman"/>
              </a:rPr>
              <a:t> </a:t>
            </a:r>
            <a:r>
              <a:rPr sz="2400" b="0" spc="-30" dirty="0">
                <a:latin typeface="Times New Roman"/>
                <a:cs typeface="Times New Roman"/>
              </a:rPr>
              <a:t>мореп</a:t>
            </a:r>
            <a:r>
              <a:rPr sz="2400" b="0" spc="-15" dirty="0">
                <a:latin typeface="Times New Roman"/>
                <a:cs typeface="Times New Roman"/>
              </a:rPr>
              <a:t>л</a:t>
            </a:r>
            <a:r>
              <a:rPr sz="2400" b="0" spc="-90" dirty="0">
                <a:latin typeface="Times New Roman"/>
                <a:cs typeface="Times New Roman"/>
              </a:rPr>
              <a:t>ават</a:t>
            </a:r>
            <a:r>
              <a:rPr sz="2400" b="0" spc="-95" dirty="0">
                <a:latin typeface="Times New Roman"/>
                <a:cs typeface="Times New Roman"/>
              </a:rPr>
              <a:t>е</a:t>
            </a:r>
            <a:r>
              <a:rPr sz="2400" b="0" dirty="0">
                <a:latin typeface="Times New Roman"/>
                <a:cs typeface="Times New Roman"/>
              </a:rPr>
              <a:t>ли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1687" y="2083307"/>
            <a:ext cx="2699385" cy="3950335"/>
            <a:chOff x="551687" y="2083307"/>
            <a:chExt cx="2699385" cy="3950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2083307"/>
              <a:ext cx="2695956" cy="1923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11" y="2275331"/>
              <a:ext cx="2325624" cy="1552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5" y="3890708"/>
              <a:ext cx="2695956" cy="2142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59" y="4082795"/>
              <a:ext cx="2325624" cy="177241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28415" y="702563"/>
            <a:ext cx="3624579" cy="800100"/>
            <a:chOff x="3328415" y="702563"/>
            <a:chExt cx="3624579" cy="800100"/>
          </a:xfrm>
        </p:grpSpPr>
        <p:sp>
          <p:nvSpPr>
            <p:cNvPr id="9" name="object 9"/>
            <p:cNvSpPr/>
            <p:nvPr/>
          </p:nvSpPr>
          <p:spPr>
            <a:xfrm>
              <a:off x="3336035" y="710183"/>
              <a:ext cx="3609340" cy="784860"/>
            </a:xfrm>
            <a:custGeom>
              <a:avLst/>
              <a:gdLst/>
              <a:ahLst/>
              <a:cxnLst/>
              <a:rect l="l" t="t" r="r" b="b"/>
              <a:pathLst>
                <a:path w="3609340" h="784860">
                  <a:moveTo>
                    <a:pt x="3530345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706374"/>
                  </a:lnTo>
                  <a:lnTo>
                    <a:pt x="6173" y="736907"/>
                  </a:lnTo>
                  <a:lnTo>
                    <a:pt x="23002" y="761857"/>
                  </a:lnTo>
                  <a:lnTo>
                    <a:pt x="47952" y="778686"/>
                  </a:lnTo>
                  <a:lnTo>
                    <a:pt x="78486" y="784860"/>
                  </a:lnTo>
                  <a:lnTo>
                    <a:pt x="3530345" y="784860"/>
                  </a:lnTo>
                  <a:lnTo>
                    <a:pt x="3560879" y="778686"/>
                  </a:lnTo>
                  <a:lnTo>
                    <a:pt x="3585829" y="761857"/>
                  </a:lnTo>
                  <a:lnTo>
                    <a:pt x="3602658" y="736907"/>
                  </a:lnTo>
                  <a:lnTo>
                    <a:pt x="3608832" y="706374"/>
                  </a:lnTo>
                  <a:lnTo>
                    <a:pt x="3608832" y="78486"/>
                  </a:lnTo>
                  <a:lnTo>
                    <a:pt x="3602658" y="47952"/>
                  </a:lnTo>
                  <a:lnTo>
                    <a:pt x="3585829" y="23002"/>
                  </a:lnTo>
                  <a:lnTo>
                    <a:pt x="3560879" y="6173"/>
                  </a:lnTo>
                  <a:lnTo>
                    <a:pt x="3530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6035" y="710183"/>
              <a:ext cx="3609340" cy="784860"/>
            </a:xfrm>
            <a:custGeom>
              <a:avLst/>
              <a:gdLst/>
              <a:ahLst/>
              <a:cxnLst/>
              <a:rect l="l" t="t" r="r" b="b"/>
              <a:pathLst>
                <a:path w="3609340" h="784860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3530345" y="0"/>
                  </a:lnTo>
                  <a:lnTo>
                    <a:pt x="3560879" y="6173"/>
                  </a:lnTo>
                  <a:lnTo>
                    <a:pt x="3585829" y="23002"/>
                  </a:lnTo>
                  <a:lnTo>
                    <a:pt x="3602658" y="47952"/>
                  </a:lnTo>
                  <a:lnTo>
                    <a:pt x="3608832" y="78486"/>
                  </a:lnTo>
                  <a:lnTo>
                    <a:pt x="3608832" y="706374"/>
                  </a:lnTo>
                  <a:lnTo>
                    <a:pt x="3602658" y="736907"/>
                  </a:lnTo>
                  <a:lnTo>
                    <a:pt x="3585829" y="761857"/>
                  </a:lnTo>
                  <a:lnTo>
                    <a:pt x="3560879" y="778686"/>
                  </a:lnTo>
                  <a:lnTo>
                    <a:pt x="3530345" y="784860"/>
                  </a:lnTo>
                  <a:lnTo>
                    <a:pt x="78486" y="784860"/>
                  </a:lnTo>
                  <a:lnTo>
                    <a:pt x="47952" y="778686"/>
                  </a:lnTo>
                  <a:lnTo>
                    <a:pt x="23002" y="761857"/>
                  </a:lnTo>
                  <a:lnTo>
                    <a:pt x="6173" y="736907"/>
                  </a:lnTo>
                  <a:lnTo>
                    <a:pt x="0" y="706374"/>
                  </a:lnTo>
                  <a:lnTo>
                    <a:pt x="0" y="78486"/>
                  </a:lnTo>
                  <a:close/>
                </a:path>
              </a:pathLst>
            </a:custGeom>
            <a:ln w="15239">
              <a:solidFill>
                <a:srgbClr val="9D8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98290" y="772159"/>
            <a:ext cx="3082290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79475" marR="5080" indent="-867410">
              <a:lnSpc>
                <a:spcPts val="2020"/>
              </a:lnSpc>
              <a:spcBef>
                <a:spcPts val="484"/>
              </a:spcBef>
            </a:pPr>
            <a:r>
              <a:rPr sz="2000" spc="-30" dirty="0">
                <a:latin typeface="Times New Roman"/>
                <a:cs typeface="Times New Roman"/>
              </a:rPr>
              <a:t>Формирование </a:t>
            </a:r>
            <a:r>
              <a:rPr sz="2000" spc="-35" dirty="0">
                <a:latin typeface="Times New Roman"/>
                <a:cs typeface="Times New Roman"/>
              </a:rPr>
              <a:t>читательской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грамотности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89603" y="1487424"/>
            <a:ext cx="3263265" cy="2270760"/>
            <a:chOff x="3689603" y="1487424"/>
            <a:chExt cx="3263265" cy="2270760"/>
          </a:xfrm>
        </p:grpSpPr>
        <p:sp>
          <p:nvSpPr>
            <p:cNvPr id="13" name="object 13"/>
            <p:cNvSpPr/>
            <p:nvPr/>
          </p:nvSpPr>
          <p:spPr>
            <a:xfrm>
              <a:off x="3697223" y="1495044"/>
              <a:ext cx="361315" cy="1353185"/>
            </a:xfrm>
            <a:custGeom>
              <a:avLst/>
              <a:gdLst/>
              <a:ahLst/>
              <a:cxnLst/>
              <a:rect l="l" t="t" r="r" b="b"/>
              <a:pathLst>
                <a:path w="361314" h="1353185">
                  <a:moveTo>
                    <a:pt x="0" y="0"/>
                  </a:moveTo>
                  <a:lnTo>
                    <a:pt x="0" y="1353184"/>
                  </a:lnTo>
                  <a:lnTo>
                    <a:pt x="360806" y="1353184"/>
                  </a:lnTo>
                </a:path>
              </a:pathLst>
            </a:custGeom>
            <a:ln w="15240">
              <a:solidFill>
                <a:srgbClr val="897C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6887" y="1946148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2707513" y="0"/>
                  </a:moveTo>
                  <a:lnTo>
                    <a:pt x="180466" y="0"/>
                  </a:lnTo>
                  <a:lnTo>
                    <a:pt x="132482" y="6444"/>
                  </a:lnTo>
                  <a:lnTo>
                    <a:pt x="89370" y="24633"/>
                  </a:lnTo>
                  <a:lnTo>
                    <a:pt x="52847" y="52847"/>
                  </a:lnTo>
                  <a:lnTo>
                    <a:pt x="24633" y="89370"/>
                  </a:lnTo>
                  <a:lnTo>
                    <a:pt x="6444" y="132482"/>
                  </a:lnTo>
                  <a:lnTo>
                    <a:pt x="0" y="180466"/>
                  </a:lnTo>
                  <a:lnTo>
                    <a:pt x="0" y="1623949"/>
                  </a:lnTo>
                  <a:lnTo>
                    <a:pt x="6444" y="1671933"/>
                  </a:lnTo>
                  <a:lnTo>
                    <a:pt x="24633" y="1715045"/>
                  </a:lnTo>
                  <a:lnTo>
                    <a:pt x="52847" y="1751568"/>
                  </a:lnTo>
                  <a:lnTo>
                    <a:pt x="89370" y="1779782"/>
                  </a:lnTo>
                  <a:lnTo>
                    <a:pt x="132482" y="1797971"/>
                  </a:lnTo>
                  <a:lnTo>
                    <a:pt x="180466" y="1804415"/>
                  </a:lnTo>
                  <a:lnTo>
                    <a:pt x="2707513" y="1804415"/>
                  </a:lnTo>
                  <a:lnTo>
                    <a:pt x="2755497" y="1797971"/>
                  </a:lnTo>
                  <a:lnTo>
                    <a:pt x="2798609" y="1779782"/>
                  </a:lnTo>
                  <a:lnTo>
                    <a:pt x="2835132" y="1751568"/>
                  </a:lnTo>
                  <a:lnTo>
                    <a:pt x="2863346" y="1715045"/>
                  </a:lnTo>
                  <a:lnTo>
                    <a:pt x="2881535" y="1671933"/>
                  </a:lnTo>
                  <a:lnTo>
                    <a:pt x="2887980" y="1623949"/>
                  </a:lnTo>
                  <a:lnTo>
                    <a:pt x="2887980" y="180466"/>
                  </a:lnTo>
                  <a:lnTo>
                    <a:pt x="2881535" y="132482"/>
                  </a:lnTo>
                  <a:lnTo>
                    <a:pt x="2863346" y="89370"/>
                  </a:lnTo>
                  <a:lnTo>
                    <a:pt x="2835132" y="52847"/>
                  </a:lnTo>
                  <a:lnTo>
                    <a:pt x="2798609" y="24633"/>
                  </a:lnTo>
                  <a:lnTo>
                    <a:pt x="2755497" y="6444"/>
                  </a:lnTo>
                  <a:lnTo>
                    <a:pt x="2707513" y="0"/>
                  </a:lnTo>
                  <a:close/>
                </a:path>
              </a:pathLst>
            </a:custGeom>
            <a:solidFill>
              <a:srgbClr val="E2D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6887" y="1946148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0" y="180466"/>
                  </a:moveTo>
                  <a:lnTo>
                    <a:pt x="6444" y="132482"/>
                  </a:lnTo>
                  <a:lnTo>
                    <a:pt x="24633" y="89370"/>
                  </a:lnTo>
                  <a:lnTo>
                    <a:pt x="52847" y="52847"/>
                  </a:lnTo>
                  <a:lnTo>
                    <a:pt x="89370" y="24633"/>
                  </a:lnTo>
                  <a:lnTo>
                    <a:pt x="132482" y="6444"/>
                  </a:lnTo>
                  <a:lnTo>
                    <a:pt x="180466" y="0"/>
                  </a:lnTo>
                  <a:lnTo>
                    <a:pt x="2707513" y="0"/>
                  </a:lnTo>
                  <a:lnTo>
                    <a:pt x="2755497" y="6444"/>
                  </a:lnTo>
                  <a:lnTo>
                    <a:pt x="2798609" y="24633"/>
                  </a:lnTo>
                  <a:lnTo>
                    <a:pt x="2835132" y="52847"/>
                  </a:lnTo>
                  <a:lnTo>
                    <a:pt x="2863346" y="89370"/>
                  </a:lnTo>
                  <a:lnTo>
                    <a:pt x="2881535" y="132482"/>
                  </a:lnTo>
                  <a:lnTo>
                    <a:pt x="2887980" y="180466"/>
                  </a:lnTo>
                  <a:lnTo>
                    <a:pt x="2887980" y="1623949"/>
                  </a:lnTo>
                  <a:lnTo>
                    <a:pt x="2881535" y="1671933"/>
                  </a:lnTo>
                  <a:lnTo>
                    <a:pt x="2863346" y="1715045"/>
                  </a:lnTo>
                  <a:lnTo>
                    <a:pt x="2835132" y="1751568"/>
                  </a:lnTo>
                  <a:lnTo>
                    <a:pt x="2798609" y="1779782"/>
                  </a:lnTo>
                  <a:lnTo>
                    <a:pt x="2755497" y="1797971"/>
                  </a:lnTo>
                  <a:lnTo>
                    <a:pt x="2707513" y="1804415"/>
                  </a:lnTo>
                  <a:lnTo>
                    <a:pt x="180466" y="1804415"/>
                  </a:lnTo>
                  <a:lnTo>
                    <a:pt x="132482" y="1797971"/>
                  </a:lnTo>
                  <a:lnTo>
                    <a:pt x="89370" y="1779782"/>
                  </a:lnTo>
                  <a:lnTo>
                    <a:pt x="52847" y="1751568"/>
                  </a:lnTo>
                  <a:lnTo>
                    <a:pt x="24633" y="1715045"/>
                  </a:lnTo>
                  <a:lnTo>
                    <a:pt x="6444" y="1671933"/>
                  </a:lnTo>
                  <a:lnTo>
                    <a:pt x="0" y="1623949"/>
                  </a:lnTo>
                  <a:lnTo>
                    <a:pt x="0" y="180466"/>
                  </a:lnTo>
                  <a:close/>
                </a:path>
              </a:pathLst>
            </a:custGeom>
            <a:ln w="15240">
              <a:solidFill>
                <a:srgbClr val="AD9E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24325" y="2027301"/>
            <a:ext cx="2755900" cy="1594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4135" marR="57150" algn="ctr">
              <a:lnSpc>
                <a:spcPts val="1210"/>
              </a:lnSpc>
              <a:spcBef>
                <a:spcPts val="330"/>
              </a:spcBef>
            </a:pPr>
            <a:r>
              <a:rPr sz="1200" i="1" spc="-65" dirty="0">
                <a:latin typeface="Calibri"/>
                <a:cs typeface="Calibri"/>
              </a:rPr>
              <a:t>При</a:t>
            </a:r>
            <a:r>
              <a:rPr sz="1200" i="1" spc="-70" dirty="0">
                <a:latin typeface="Calibri"/>
                <a:cs typeface="Calibri"/>
              </a:rPr>
              <a:t>б</a:t>
            </a:r>
            <a:r>
              <a:rPr sz="1200" i="1" spc="-85" dirty="0">
                <a:latin typeface="Calibri"/>
                <a:cs typeface="Calibri"/>
              </a:rPr>
              <a:t>ыл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40" dirty="0">
                <a:latin typeface="Calibri"/>
                <a:cs typeface="Calibri"/>
              </a:rPr>
              <a:t>в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30" dirty="0">
                <a:latin typeface="Calibri"/>
                <a:cs typeface="Calibri"/>
              </a:rPr>
              <a:t>Ег</a:t>
            </a:r>
            <a:r>
              <a:rPr sz="1200" i="1" spc="-130" dirty="0">
                <a:latin typeface="Calibri"/>
                <a:cs typeface="Calibri"/>
              </a:rPr>
              <a:t>ипет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50" dirty="0">
                <a:latin typeface="Calibri"/>
                <a:cs typeface="Calibri"/>
              </a:rPr>
              <a:t>тог</a:t>
            </a:r>
            <a:r>
              <a:rPr sz="1200" i="1" spc="-135" dirty="0">
                <a:latin typeface="Calibri"/>
                <a:cs typeface="Calibri"/>
              </a:rPr>
              <a:t>да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5" dirty="0">
                <a:latin typeface="Calibri"/>
                <a:cs typeface="Calibri"/>
              </a:rPr>
              <a:t>финикиец,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45" dirty="0">
                <a:latin typeface="Calibri"/>
                <a:cs typeface="Calibri"/>
              </a:rPr>
              <a:t>о</a:t>
            </a:r>
            <a:r>
              <a:rPr sz="1200" i="1" spc="-155" dirty="0">
                <a:latin typeface="Calibri"/>
                <a:cs typeface="Calibri"/>
              </a:rPr>
              <a:t>б</a:t>
            </a:r>
            <a:r>
              <a:rPr sz="1200" i="1" spc="-85" dirty="0">
                <a:latin typeface="Calibri"/>
                <a:cs typeface="Calibri"/>
              </a:rPr>
              <a:t>манщик  коварный,</a:t>
            </a:r>
            <a:endParaRPr sz="1200">
              <a:latin typeface="Calibri"/>
              <a:cs typeface="Calibri"/>
            </a:endParaRPr>
          </a:p>
          <a:p>
            <a:pPr marL="208915" marR="203835" algn="ctr">
              <a:lnSpc>
                <a:spcPts val="1210"/>
              </a:lnSpc>
              <a:spcBef>
                <a:spcPts val="5"/>
              </a:spcBef>
            </a:pPr>
            <a:r>
              <a:rPr sz="1200" i="1" spc="-25" dirty="0">
                <a:latin typeface="Calibri"/>
                <a:cs typeface="Calibri"/>
              </a:rPr>
              <a:t>З</a:t>
            </a:r>
            <a:r>
              <a:rPr sz="1200" i="1" spc="-35" dirty="0">
                <a:latin typeface="Calibri"/>
                <a:cs typeface="Calibri"/>
              </a:rPr>
              <a:t>л</a:t>
            </a:r>
            <a:r>
              <a:rPr sz="1200" i="1" spc="-105" dirty="0">
                <a:latin typeface="Calibri"/>
                <a:cs typeface="Calibri"/>
              </a:rPr>
              <a:t>ой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0" dirty="0">
                <a:latin typeface="Calibri"/>
                <a:cs typeface="Calibri"/>
              </a:rPr>
              <a:t>ко</a:t>
            </a:r>
            <a:r>
              <a:rPr sz="1200" i="1" spc="-75" dirty="0">
                <a:latin typeface="Calibri"/>
                <a:cs typeface="Calibri"/>
              </a:rPr>
              <a:t>з</a:t>
            </a:r>
            <a:r>
              <a:rPr sz="1200" i="1" spc="-120" dirty="0">
                <a:latin typeface="Calibri"/>
                <a:cs typeface="Calibri"/>
              </a:rPr>
              <a:t>нодей</a:t>
            </a:r>
            <a:r>
              <a:rPr sz="1200" i="1" spc="-40" dirty="0">
                <a:latin typeface="Calibri"/>
                <a:cs typeface="Calibri"/>
              </a:rPr>
              <a:t>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75" dirty="0">
                <a:latin typeface="Calibri"/>
                <a:cs typeface="Calibri"/>
              </a:rPr>
              <a:t>от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25" dirty="0">
                <a:latin typeface="Calibri"/>
                <a:cs typeface="Calibri"/>
              </a:rPr>
              <a:t>которо</a:t>
            </a:r>
            <a:r>
              <a:rPr sz="1200" i="1" spc="-95" dirty="0">
                <a:latin typeface="Calibri"/>
                <a:cs typeface="Calibri"/>
              </a:rPr>
              <a:t>г</a:t>
            </a:r>
            <a:r>
              <a:rPr sz="1200" i="1" spc="-140" dirty="0">
                <a:latin typeface="Calibri"/>
                <a:cs typeface="Calibri"/>
              </a:rPr>
              <a:t>о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мно</a:t>
            </a:r>
            <a:r>
              <a:rPr sz="1200" i="1" spc="-80" dirty="0">
                <a:latin typeface="Calibri"/>
                <a:cs typeface="Calibri"/>
              </a:rPr>
              <a:t>г</a:t>
            </a:r>
            <a:r>
              <a:rPr sz="1200" i="1" spc="-140" dirty="0">
                <a:latin typeface="Calibri"/>
                <a:cs typeface="Calibri"/>
              </a:rPr>
              <a:t>о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14" dirty="0">
                <a:latin typeface="Calibri"/>
                <a:cs typeface="Calibri"/>
              </a:rPr>
              <a:t>л</a:t>
            </a:r>
            <a:r>
              <a:rPr sz="1200" i="1" spc="-140" dirty="0">
                <a:latin typeface="Calibri"/>
                <a:cs typeface="Calibri"/>
              </a:rPr>
              <a:t>ю</a:t>
            </a:r>
            <a:r>
              <a:rPr sz="1200" i="1" spc="-100" dirty="0">
                <a:latin typeface="Calibri"/>
                <a:cs typeface="Calibri"/>
              </a:rPr>
              <a:t>дей  </a:t>
            </a:r>
            <a:r>
              <a:rPr sz="1200" i="1" spc="-114" dirty="0">
                <a:latin typeface="Calibri"/>
                <a:cs typeface="Calibri"/>
              </a:rPr>
              <a:t>пострадало;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100"/>
              </a:lnSpc>
            </a:pPr>
            <a:r>
              <a:rPr sz="1200" i="1" spc="-80" dirty="0">
                <a:latin typeface="Calibri"/>
                <a:cs typeface="Calibri"/>
              </a:rPr>
              <a:t>Он</a:t>
            </a:r>
            <a:r>
              <a:rPr sz="1200" i="1" spc="-35" dirty="0">
                <a:latin typeface="Calibri"/>
                <a:cs typeface="Calibri"/>
              </a:rPr>
              <a:t>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0" dirty="0">
                <a:latin typeface="Calibri"/>
                <a:cs typeface="Calibri"/>
              </a:rPr>
              <a:t>ув</a:t>
            </a:r>
            <a:r>
              <a:rPr sz="1200" i="1" spc="-114" dirty="0">
                <a:latin typeface="Calibri"/>
                <a:cs typeface="Calibri"/>
              </a:rPr>
              <a:t>л</a:t>
            </a:r>
            <a:r>
              <a:rPr sz="1200" i="1" spc="-135" dirty="0">
                <a:latin typeface="Calibri"/>
                <a:cs typeface="Calibri"/>
              </a:rPr>
              <a:t>екател</a:t>
            </a:r>
            <a:r>
              <a:rPr sz="1200" i="1" spc="-85" dirty="0">
                <a:latin typeface="Calibri"/>
                <a:cs typeface="Calibri"/>
              </a:rPr>
              <a:t>ь</a:t>
            </a:r>
            <a:r>
              <a:rPr sz="1200" i="1" spc="-95" dirty="0">
                <a:latin typeface="Calibri"/>
                <a:cs typeface="Calibri"/>
              </a:rPr>
              <a:t>ной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95" dirty="0">
                <a:latin typeface="Calibri"/>
                <a:cs typeface="Calibri"/>
              </a:rPr>
              <a:t>реч</a:t>
            </a:r>
            <a:r>
              <a:rPr sz="1200" i="1" spc="-105" dirty="0">
                <a:latin typeface="Calibri"/>
                <a:cs typeface="Calibri"/>
              </a:rPr>
              <a:t>ь</a:t>
            </a:r>
            <a:r>
              <a:rPr sz="1200" i="1" spc="-130" dirty="0">
                <a:latin typeface="Calibri"/>
                <a:cs typeface="Calibri"/>
              </a:rPr>
              <a:t>ю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90" dirty="0">
                <a:latin typeface="Calibri"/>
                <a:cs typeface="Calibri"/>
              </a:rPr>
              <a:t>мен</a:t>
            </a:r>
            <a:r>
              <a:rPr sz="1200" i="1" spc="-70" dirty="0">
                <a:latin typeface="Calibri"/>
                <a:cs typeface="Calibri"/>
              </a:rPr>
              <a:t>я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45" dirty="0">
                <a:latin typeface="Calibri"/>
                <a:cs typeface="Calibri"/>
              </a:rPr>
              <a:t>о</a:t>
            </a:r>
            <a:r>
              <a:rPr sz="1200" i="1" spc="-160" dirty="0">
                <a:latin typeface="Calibri"/>
                <a:cs typeface="Calibri"/>
              </a:rPr>
              <a:t>б</a:t>
            </a:r>
            <a:r>
              <a:rPr sz="1200" i="1" spc="-120" dirty="0">
                <a:latin typeface="Calibri"/>
                <a:cs typeface="Calibri"/>
              </a:rPr>
              <a:t>о</a:t>
            </a:r>
            <a:r>
              <a:rPr sz="1200" i="1" spc="-130" dirty="0">
                <a:latin typeface="Calibri"/>
                <a:cs typeface="Calibri"/>
              </a:rPr>
              <a:t>л</a:t>
            </a:r>
            <a:r>
              <a:rPr sz="1200" i="1" spc="-85" dirty="0">
                <a:latin typeface="Calibri"/>
                <a:cs typeface="Calibri"/>
              </a:rPr>
              <a:t>ь</a:t>
            </a:r>
            <a:r>
              <a:rPr sz="1200" i="1" spc="-125" dirty="0">
                <a:latin typeface="Calibri"/>
                <a:cs typeface="Calibri"/>
              </a:rPr>
              <a:t>стив</a:t>
            </a:r>
            <a:r>
              <a:rPr sz="1200" i="1" spc="-40" dirty="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15"/>
              </a:lnSpc>
            </a:pPr>
            <a:r>
              <a:rPr sz="1200" i="1" spc="-50" dirty="0">
                <a:latin typeface="Calibri"/>
                <a:cs typeface="Calibri"/>
              </a:rPr>
              <a:t>Финикию,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210"/>
              </a:lnSpc>
              <a:spcBef>
                <a:spcPts val="120"/>
              </a:spcBef>
            </a:pPr>
            <a:r>
              <a:rPr sz="1200" i="1" spc="-60" dirty="0">
                <a:latin typeface="Calibri"/>
                <a:cs typeface="Calibri"/>
              </a:rPr>
              <a:t>Где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20" dirty="0">
                <a:latin typeface="Calibri"/>
                <a:cs typeface="Calibri"/>
              </a:rPr>
              <a:t>помест</a:t>
            </a:r>
            <a:r>
              <a:rPr sz="1200" i="1" spc="-110" dirty="0">
                <a:latin typeface="Calibri"/>
                <a:cs typeface="Calibri"/>
              </a:rPr>
              <a:t>ь</a:t>
            </a:r>
            <a:r>
              <a:rPr sz="1200" i="1" spc="-170" dirty="0">
                <a:latin typeface="Calibri"/>
                <a:cs typeface="Calibri"/>
              </a:rPr>
              <a:t>е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120" dirty="0">
                <a:latin typeface="Calibri"/>
                <a:cs typeface="Calibri"/>
              </a:rPr>
              <a:t>дом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10" dirty="0">
                <a:latin typeface="Calibri"/>
                <a:cs typeface="Calibri"/>
              </a:rPr>
              <a:t>он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имел</a:t>
            </a:r>
            <a:r>
              <a:rPr sz="1200" i="1" spc="-40" dirty="0">
                <a:latin typeface="Calibri"/>
                <a:cs typeface="Calibri"/>
              </a:rPr>
              <a:t>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0" dirty="0">
                <a:latin typeface="Calibri"/>
                <a:cs typeface="Calibri"/>
              </a:rPr>
              <a:t>у</a:t>
            </a:r>
            <a:r>
              <a:rPr sz="1200" i="1" spc="-125" dirty="0">
                <a:latin typeface="Calibri"/>
                <a:cs typeface="Calibri"/>
              </a:rPr>
              <a:t>бедил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14" dirty="0">
                <a:latin typeface="Calibri"/>
                <a:cs typeface="Calibri"/>
              </a:rPr>
              <a:t>посетить  </a:t>
            </a:r>
            <a:r>
              <a:rPr sz="1200" i="1" spc="-95" dirty="0">
                <a:latin typeface="Calibri"/>
                <a:cs typeface="Calibri"/>
              </a:rPr>
              <a:t>с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65" dirty="0">
                <a:latin typeface="Calibri"/>
                <a:cs typeface="Calibri"/>
              </a:rPr>
              <a:t>ни</a:t>
            </a:r>
            <a:r>
              <a:rPr sz="1200" i="1" spc="-90" dirty="0">
                <a:latin typeface="Calibri"/>
                <a:cs typeface="Calibri"/>
              </a:rPr>
              <a:t>м</a:t>
            </a:r>
            <a:r>
              <a:rPr sz="1200" i="1" spc="370" dirty="0">
                <a:latin typeface="Calibri"/>
                <a:cs typeface="Calibri"/>
              </a:rPr>
              <a:t>…</a:t>
            </a:r>
            <a:endParaRPr sz="1200">
              <a:latin typeface="Calibri"/>
              <a:cs typeface="Calibri"/>
            </a:endParaRPr>
          </a:p>
          <a:p>
            <a:pPr marL="62865" marR="56515" algn="ctr">
              <a:lnSpc>
                <a:spcPts val="1210"/>
              </a:lnSpc>
              <a:spcBef>
                <a:spcPts val="5"/>
              </a:spcBef>
            </a:pPr>
            <a:r>
              <a:rPr sz="1200" i="1" spc="370" dirty="0">
                <a:latin typeface="Calibri"/>
                <a:cs typeface="Calibri"/>
              </a:rPr>
              <a:t>…</a:t>
            </a:r>
            <a:r>
              <a:rPr sz="1200" i="1" spc="-65" dirty="0">
                <a:latin typeface="Calibri"/>
                <a:cs typeface="Calibri"/>
              </a:rPr>
              <a:t>Сам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70" dirty="0">
                <a:latin typeface="Calibri"/>
                <a:cs typeface="Calibri"/>
              </a:rPr>
              <a:t>ж</a:t>
            </a:r>
            <a:r>
              <a:rPr sz="1200" i="1" spc="-105" dirty="0">
                <a:latin typeface="Calibri"/>
                <a:cs typeface="Calibri"/>
              </a:rPr>
              <a:t>е,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14" dirty="0">
                <a:latin typeface="Calibri"/>
                <a:cs typeface="Calibri"/>
              </a:rPr>
              <a:t>напротив</a:t>
            </a:r>
            <a:r>
              <a:rPr sz="1200" i="1" spc="-40" dirty="0">
                <a:latin typeface="Calibri"/>
                <a:cs typeface="Calibri"/>
              </a:rPr>
              <a:t>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5" dirty="0">
                <a:latin typeface="Calibri"/>
                <a:cs typeface="Calibri"/>
              </a:rPr>
              <a:t>меня</a:t>
            </a:r>
            <a:r>
              <a:rPr sz="1200" i="1" spc="-40" dirty="0">
                <a:latin typeface="Calibri"/>
                <a:cs typeface="Calibri"/>
              </a:rPr>
              <a:t>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25" dirty="0">
                <a:latin typeface="Calibri"/>
                <a:cs typeface="Calibri"/>
              </a:rPr>
              <a:t>не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80" dirty="0">
                <a:latin typeface="Calibri"/>
                <a:cs typeface="Calibri"/>
              </a:rPr>
              <a:t>то</a:t>
            </a:r>
            <a:r>
              <a:rPr sz="1200" i="1" spc="-130" dirty="0">
                <a:latin typeface="Calibri"/>
                <a:cs typeface="Calibri"/>
              </a:rPr>
              <a:t>в</a:t>
            </a:r>
            <a:r>
              <a:rPr sz="1200" i="1" spc="-105" dirty="0">
                <a:latin typeface="Calibri"/>
                <a:cs typeface="Calibri"/>
              </a:rPr>
              <a:t>ар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продать  </a:t>
            </a:r>
            <a:r>
              <a:rPr sz="1200" i="1" spc="-135" dirty="0">
                <a:latin typeface="Calibri"/>
                <a:cs typeface="Calibri"/>
              </a:rPr>
              <a:t>там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70" dirty="0">
                <a:latin typeface="Calibri"/>
                <a:cs typeface="Calibri"/>
              </a:rPr>
              <a:t>з</a:t>
            </a:r>
            <a:r>
              <a:rPr sz="1200" i="1" spc="-90" dirty="0">
                <a:latin typeface="Calibri"/>
                <a:cs typeface="Calibri"/>
              </a:rPr>
              <a:t>амыс</a:t>
            </a:r>
            <a:r>
              <a:rPr sz="1200" i="1" spc="-95" dirty="0">
                <a:latin typeface="Calibri"/>
                <a:cs typeface="Calibri"/>
              </a:rPr>
              <a:t>л</a:t>
            </a:r>
            <a:r>
              <a:rPr sz="1200" i="1" spc="-85" dirty="0">
                <a:latin typeface="Calibri"/>
                <a:cs typeface="Calibri"/>
              </a:rPr>
              <a:t>и</a:t>
            </a:r>
            <a:r>
              <a:rPr sz="1200" i="1" spc="-95" dirty="0">
                <a:latin typeface="Calibri"/>
                <a:cs typeface="Calibri"/>
              </a:rPr>
              <a:t>л</a:t>
            </a:r>
            <a:r>
              <a:rPr sz="1200" i="1" spc="-4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89603" y="1487424"/>
            <a:ext cx="3263265" cy="4526280"/>
            <a:chOff x="3689603" y="1487424"/>
            <a:chExt cx="3263265" cy="4526280"/>
          </a:xfrm>
        </p:grpSpPr>
        <p:sp>
          <p:nvSpPr>
            <p:cNvPr id="18" name="object 18"/>
            <p:cNvSpPr/>
            <p:nvPr/>
          </p:nvSpPr>
          <p:spPr>
            <a:xfrm>
              <a:off x="3697223" y="1495044"/>
              <a:ext cx="361315" cy="3608704"/>
            </a:xfrm>
            <a:custGeom>
              <a:avLst/>
              <a:gdLst/>
              <a:ahLst/>
              <a:cxnLst/>
              <a:rect l="l" t="t" r="r" b="b"/>
              <a:pathLst>
                <a:path w="361314" h="3608704">
                  <a:moveTo>
                    <a:pt x="0" y="0"/>
                  </a:moveTo>
                  <a:lnTo>
                    <a:pt x="0" y="3608578"/>
                  </a:lnTo>
                  <a:lnTo>
                    <a:pt x="360806" y="3608578"/>
                  </a:lnTo>
                </a:path>
              </a:pathLst>
            </a:custGeom>
            <a:ln w="15239">
              <a:solidFill>
                <a:srgbClr val="897C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56887" y="4201668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2707513" y="0"/>
                  </a:moveTo>
                  <a:lnTo>
                    <a:pt x="180466" y="0"/>
                  </a:lnTo>
                  <a:lnTo>
                    <a:pt x="132482" y="6444"/>
                  </a:lnTo>
                  <a:lnTo>
                    <a:pt x="89370" y="24633"/>
                  </a:lnTo>
                  <a:lnTo>
                    <a:pt x="52847" y="52847"/>
                  </a:lnTo>
                  <a:lnTo>
                    <a:pt x="24633" y="89370"/>
                  </a:lnTo>
                  <a:lnTo>
                    <a:pt x="6444" y="132482"/>
                  </a:lnTo>
                  <a:lnTo>
                    <a:pt x="0" y="180466"/>
                  </a:lnTo>
                  <a:lnTo>
                    <a:pt x="0" y="1623974"/>
                  </a:lnTo>
                  <a:lnTo>
                    <a:pt x="6444" y="1671943"/>
                  </a:lnTo>
                  <a:lnTo>
                    <a:pt x="24633" y="1715047"/>
                  </a:lnTo>
                  <a:lnTo>
                    <a:pt x="52847" y="1751566"/>
                  </a:lnTo>
                  <a:lnTo>
                    <a:pt x="89370" y="1779780"/>
                  </a:lnTo>
                  <a:lnTo>
                    <a:pt x="132482" y="1797970"/>
                  </a:lnTo>
                  <a:lnTo>
                    <a:pt x="180466" y="1804415"/>
                  </a:lnTo>
                  <a:lnTo>
                    <a:pt x="2707513" y="1804415"/>
                  </a:lnTo>
                  <a:lnTo>
                    <a:pt x="2755497" y="1797970"/>
                  </a:lnTo>
                  <a:lnTo>
                    <a:pt x="2798609" y="1779780"/>
                  </a:lnTo>
                  <a:lnTo>
                    <a:pt x="2835132" y="1751566"/>
                  </a:lnTo>
                  <a:lnTo>
                    <a:pt x="2863346" y="1715047"/>
                  </a:lnTo>
                  <a:lnTo>
                    <a:pt x="2881535" y="1671943"/>
                  </a:lnTo>
                  <a:lnTo>
                    <a:pt x="2887980" y="1623974"/>
                  </a:lnTo>
                  <a:lnTo>
                    <a:pt x="2887980" y="180466"/>
                  </a:lnTo>
                  <a:lnTo>
                    <a:pt x="2881535" y="132482"/>
                  </a:lnTo>
                  <a:lnTo>
                    <a:pt x="2863346" y="89370"/>
                  </a:lnTo>
                  <a:lnTo>
                    <a:pt x="2835132" y="52847"/>
                  </a:lnTo>
                  <a:lnTo>
                    <a:pt x="2798609" y="24633"/>
                  </a:lnTo>
                  <a:lnTo>
                    <a:pt x="2755497" y="6444"/>
                  </a:lnTo>
                  <a:lnTo>
                    <a:pt x="2707513" y="0"/>
                  </a:lnTo>
                  <a:close/>
                </a:path>
              </a:pathLst>
            </a:custGeom>
            <a:solidFill>
              <a:srgbClr val="E2D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6887" y="4201668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0" y="180466"/>
                  </a:moveTo>
                  <a:lnTo>
                    <a:pt x="6444" y="132482"/>
                  </a:lnTo>
                  <a:lnTo>
                    <a:pt x="24633" y="89370"/>
                  </a:lnTo>
                  <a:lnTo>
                    <a:pt x="52847" y="52847"/>
                  </a:lnTo>
                  <a:lnTo>
                    <a:pt x="89370" y="24633"/>
                  </a:lnTo>
                  <a:lnTo>
                    <a:pt x="132482" y="6444"/>
                  </a:lnTo>
                  <a:lnTo>
                    <a:pt x="180466" y="0"/>
                  </a:lnTo>
                  <a:lnTo>
                    <a:pt x="2707513" y="0"/>
                  </a:lnTo>
                  <a:lnTo>
                    <a:pt x="2755497" y="6444"/>
                  </a:lnTo>
                  <a:lnTo>
                    <a:pt x="2798609" y="24633"/>
                  </a:lnTo>
                  <a:lnTo>
                    <a:pt x="2835132" y="52847"/>
                  </a:lnTo>
                  <a:lnTo>
                    <a:pt x="2863346" y="89370"/>
                  </a:lnTo>
                  <a:lnTo>
                    <a:pt x="2881535" y="132482"/>
                  </a:lnTo>
                  <a:lnTo>
                    <a:pt x="2887980" y="180466"/>
                  </a:lnTo>
                  <a:lnTo>
                    <a:pt x="2887980" y="1623974"/>
                  </a:lnTo>
                  <a:lnTo>
                    <a:pt x="2881535" y="1671943"/>
                  </a:lnTo>
                  <a:lnTo>
                    <a:pt x="2863346" y="1715047"/>
                  </a:lnTo>
                  <a:lnTo>
                    <a:pt x="2835132" y="1751566"/>
                  </a:lnTo>
                  <a:lnTo>
                    <a:pt x="2798609" y="1779780"/>
                  </a:lnTo>
                  <a:lnTo>
                    <a:pt x="2755497" y="1797970"/>
                  </a:lnTo>
                  <a:lnTo>
                    <a:pt x="2707513" y="1804415"/>
                  </a:lnTo>
                  <a:lnTo>
                    <a:pt x="180466" y="1804415"/>
                  </a:lnTo>
                  <a:lnTo>
                    <a:pt x="132482" y="1797970"/>
                  </a:lnTo>
                  <a:lnTo>
                    <a:pt x="89370" y="1779780"/>
                  </a:lnTo>
                  <a:lnTo>
                    <a:pt x="52847" y="1751566"/>
                  </a:lnTo>
                  <a:lnTo>
                    <a:pt x="24633" y="1715047"/>
                  </a:lnTo>
                  <a:lnTo>
                    <a:pt x="6444" y="1671943"/>
                  </a:lnTo>
                  <a:lnTo>
                    <a:pt x="0" y="1623974"/>
                  </a:lnTo>
                  <a:lnTo>
                    <a:pt x="0" y="180466"/>
                  </a:lnTo>
                  <a:close/>
                </a:path>
              </a:pathLst>
            </a:custGeom>
            <a:ln w="15240">
              <a:solidFill>
                <a:srgbClr val="AD9E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39565" y="4357242"/>
            <a:ext cx="2722880" cy="14446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240" marR="5715" algn="ctr">
              <a:lnSpc>
                <a:spcPts val="1210"/>
              </a:lnSpc>
              <a:spcBef>
                <a:spcPts val="330"/>
              </a:spcBef>
            </a:pPr>
            <a:r>
              <a:rPr sz="1200" i="1" spc="-10" dirty="0">
                <a:latin typeface="Calibri"/>
                <a:cs typeface="Calibri"/>
              </a:rPr>
              <a:t>Из </a:t>
            </a:r>
            <a:r>
              <a:rPr sz="1200" i="1" spc="-110" dirty="0">
                <a:latin typeface="Calibri"/>
                <a:cs typeface="Calibri"/>
              </a:rPr>
              <a:t>страны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40" dirty="0">
                <a:latin typeface="Calibri"/>
                <a:cs typeface="Calibri"/>
              </a:rPr>
              <a:t>в  </a:t>
            </a:r>
            <a:r>
              <a:rPr sz="1200" i="1" spc="-110" dirty="0">
                <a:latin typeface="Calibri"/>
                <a:cs typeface="Calibri"/>
              </a:rPr>
              <a:t>страну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35" dirty="0">
                <a:latin typeface="Calibri"/>
                <a:cs typeface="Calibri"/>
              </a:rPr>
              <a:t>путешествовали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85" dirty="0">
                <a:latin typeface="Calibri"/>
                <a:cs typeface="Calibri"/>
              </a:rPr>
              <a:t>искусные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мореход</a:t>
            </a:r>
            <a:r>
              <a:rPr sz="1200" i="1" spc="-130" dirty="0">
                <a:latin typeface="Calibri"/>
                <a:cs typeface="Calibri"/>
              </a:rPr>
              <a:t>ы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90" dirty="0">
                <a:latin typeface="Calibri"/>
                <a:cs typeface="Calibri"/>
              </a:rPr>
              <a:t>предприим</a:t>
            </a:r>
            <a:r>
              <a:rPr sz="1200" i="1" spc="-85" dirty="0">
                <a:latin typeface="Calibri"/>
                <a:cs typeface="Calibri"/>
              </a:rPr>
              <a:t>ч</a:t>
            </a:r>
            <a:r>
              <a:rPr sz="1200" i="1" spc="-105" dirty="0">
                <a:latin typeface="Calibri"/>
                <a:cs typeface="Calibri"/>
              </a:rPr>
              <a:t>ив</a:t>
            </a:r>
            <a:r>
              <a:rPr sz="1200" i="1" spc="-120" dirty="0">
                <a:latin typeface="Calibri"/>
                <a:cs typeface="Calibri"/>
              </a:rPr>
              <a:t>ые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35" dirty="0">
                <a:latin typeface="Calibri"/>
                <a:cs typeface="Calibri"/>
              </a:rPr>
              <a:t>торг</a:t>
            </a:r>
            <a:r>
              <a:rPr sz="1200" i="1" spc="-140" dirty="0">
                <a:latin typeface="Calibri"/>
                <a:cs typeface="Calibri"/>
              </a:rPr>
              <a:t>ов</a:t>
            </a:r>
            <a:r>
              <a:rPr sz="1200" i="1" spc="-65" dirty="0">
                <a:latin typeface="Calibri"/>
                <a:cs typeface="Calibri"/>
              </a:rPr>
              <a:t>цы.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100"/>
              </a:lnSpc>
            </a:pPr>
            <a:r>
              <a:rPr sz="1200" i="1" spc="365" dirty="0">
                <a:latin typeface="Calibri"/>
                <a:cs typeface="Calibri"/>
              </a:rPr>
              <a:t>…</a:t>
            </a:r>
            <a:r>
              <a:rPr sz="1200" i="1" spc="105" dirty="0">
                <a:latin typeface="Calibri"/>
                <a:cs typeface="Calibri"/>
              </a:rPr>
              <a:t>Ф</a:t>
            </a:r>
            <a:r>
              <a:rPr sz="1200" i="1" spc="-65" dirty="0">
                <a:latin typeface="Calibri"/>
                <a:cs typeface="Calibri"/>
              </a:rPr>
              <a:t>ини</a:t>
            </a:r>
            <a:r>
              <a:rPr sz="1200" i="1" spc="-60" dirty="0">
                <a:latin typeface="Calibri"/>
                <a:cs typeface="Calibri"/>
              </a:rPr>
              <a:t>к</a:t>
            </a:r>
            <a:r>
              <a:rPr sz="1200" i="1" spc="-75" dirty="0">
                <a:latin typeface="Calibri"/>
                <a:cs typeface="Calibri"/>
              </a:rPr>
              <a:t>ийцы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95" dirty="0">
                <a:latin typeface="Calibri"/>
                <a:cs typeface="Calibri"/>
              </a:rPr>
              <a:t>первы</a:t>
            </a:r>
            <a:r>
              <a:rPr sz="1200" i="1" spc="-130" dirty="0">
                <a:latin typeface="Calibri"/>
                <a:cs typeface="Calibri"/>
              </a:rPr>
              <a:t>м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135" dirty="0">
                <a:latin typeface="Calibri"/>
                <a:cs typeface="Calibri"/>
              </a:rPr>
              <a:t>стал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35" dirty="0">
                <a:latin typeface="Calibri"/>
                <a:cs typeface="Calibri"/>
              </a:rPr>
              <a:t>стр</a:t>
            </a:r>
            <a:r>
              <a:rPr sz="1200" i="1" spc="-125" dirty="0">
                <a:latin typeface="Calibri"/>
                <a:cs typeface="Calibri"/>
              </a:rPr>
              <a:t>о</a:t>
            </a:r>
            <a:r>
              <a:rPr sz="1200" i="1" spc="-114" dirty="0">
                <a:latin typeface="Calibri"/>
                <a:cs typeface="Calibri"/>
              </a:rPr>
              <a:t>ить</a:t>
            </a:r>
            <a:endParaRPr sz="1200">
              <a:latin typeface="Calibri"/>
              <a:cs typeface="Calibri"/>
            </a:endParaRPr>
          </a:p>
          <a:p>
            <a:pPr marL="24765" marR="17145" indent="62230">
              <a:lnSpc>
                <a:spcPts val="1210"/>
              </a:lnSpc>
              <a:spcBef>
                <a:spcPts val="120"/>
              </a:spcBef>
            </a:pPr>
            <a:r>
              <a:rPr sz="1200" i="1" spc="-95" dirty="0">
                <a:latin typeface="Calibri"/>
                <a:cs typeface="Calibri"/>
              </a:rPr>
              <a:t>парусные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суда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65" dirty="0">
                <a:latin typeface="Calibri"/>
                <a:cs typeface="Calibri"/>
              </a:rPr>
              <a:t>б</a:t>
            </a:r>
            <a:r>
              <a:rPr sz="1200" i="1" spc="-120" dirty="0">
                <a:latin typeface="Calibri"/>
                <a:cs typeface="Calibri"/>
              </a:rPr>
              <a:t>о</a:t>
            </a:r>
            <a:r>
              <a:rPr sz="1200" i="1" spc="-130" dirty="0">
                <a:latin typeface="Calibri"/>
                <a:cs typeface="Calibri"/>
              </a:rPr>
              <a:t>л</a:t>
            </a:r>
            <a:r>
              <a:rPr sz="1200" i="1" spc="-85" dirty="0">
                <a:latin typeface="Calibri"/>
                <a:cs typeface="Calibri"/>
              </a:rPr>
              <a:t>ь</a:t>
            </a:r>
            <a:r>
              <a:rPr sz="1200" i="1" spc="-130" dirty="0">
                <a:latin typeface="Calibri"/>
                <a:cs typeface="Calibri"/>
              </a:rPr>
              <a:t>шой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80" dirty="0">
                <a:latin typeface="Calibri"/>
                <a:cs typeface="Calibri"/>
              </a:rPr>
              <a:t>г</a:t>
            </a:r>
            <a:r>
              <a:rPr sz="1200" i="1" spc="-100" dirty="0">
                <a:latin typeface="Calibri"/>
                <a:cs typeface="Calibri"/>
              </a:rPr>
              <a:t>р</a:t>
            </a:r>
            <a:r>
              <a:rPr sz="1200" i="1" spc="-60" dirty="0">
                <a:latin typeface="Calibri"/>
                <a:cs typeface="Calibri"/>
              </a:rPr>
              <a:t>у</a:t>
            </a:r>
            <a:r>
              <a:rPr sz="1200" i="1" spc="-65" dirty="0">
                <a:latin typeface="Calibri"/>
                <a:cs typeface="Calibri"/>
              </a:rPr>
              <a:t>з</a:t>
            </a:r>
            <a:r>
              <a:rPr sz="1200" i="1" spc="-120" dirty="0">
                <a:latin typeface="Calibri"/>
                <a:cs typeface="Calibri"/>
              </a:rPr>
              <a:t>оподъёмност</a:t>
            </a:r>
            <a:r>
              <a:rPr sz="1200" i="1" spc="-114" dirty="0">
                <a:latin typeface="Calibri"/>
                <a:cs typeface="Calibri"/>
              </a:rPr>
              <a:t>и</a:t>
            </a:r>
            <a:r>
              <a:rPr sz="1200" i="1" spc="204" dirty="0">
                <a:latin typeface="Calibri"/>
                <a:cs typeface="Calibri"/>
              </a:rPr>
              <a:t>…  </a:t>
            </a:r>
            <a:r>
              <a:rPr sz="1200" i="1" spc="-120" dirty="0">
                <a:latin typeface="Calibri"/>
                <a:cs typeface="Calibri"/>
              </a:rPr>
              <a:t>перв</a:t>
            </a:r>
            <a:r>
              <a:rPr sz="1200" i="1" spc="-70" dirty="0">
                <a:latin typeface="Calibri"/>
                <a:cs typeface="Calibri"/>
              </a:rPr>
              <a:t>ы</a:t>
            </a:r>
            <a:r>
              <a:rPr sz="1200" i="1" spc="-75" dirty="0">
                <a:latin typeface="Calibri"/>
                <a:cs typeface="Calibri"/>
              </a:rPr>
              <a:t>м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14" dirty="0">
                <a:latin typeface="Calibri"/>
                <a:cs typeface="Calibri"/>
              </a:rPr>
              <a:t>морепл</a:t>
            </a:r>
            <a:r>
              <a:rPr sz="1200" i="1" spc="-125" dirty="0">
                <a:latin typeface="Calibri"/>
                <a:cs typeface="Calibri"/>
              </a:rPr>
              <a:t>ав</a:t>
            </a:r>
            <a:r>
              <a:rPr sz="1200" i="1" spc="-155" dirty="0">
                <a:latin typeface="Calibri"/>
                <a:cs typeface="Calibri"/>
              </a:rPr>
              <a:t>ате</a:t>
            </a:r>
            <a:r>
              <a:rPr sz="1200" i="1" spc="-145" dirty="0">
                <a:latin typeface="Calibri"/>
                <a:cs typeface="Calibri"/>
              </a:rPr>
              <a:t>л</a:t>
            </a:r>
            <a:r>
              <a:rPr sz="1200" i="1" spc="-45" dirty="0">
                <a:latin typeface="Calibri"/>
                <a:cs typeface="Calibri"/>
              </a:rPr>
              <a:t>ями,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20" dirty="0">
                <a:latin typeface="Calibri"/>
                <a:cs typeface="Calibri"/>
              </a:rPr>
              <a:t>которые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45" dirty="0">
                <a:latin typeface="Calibri"/>
                <a:cs typeface="Calibri"/>
              </a:rPr>
              <a:t>о</a:t>
            </a:r>
            <a:r>
              <a:rPr sz="1200" i="1" spc="-160" dirty="0">
                <a:latin typeface="Calibri"/>
                <a:cs typeface="Calibri"/>
              </a:rPr>
              <a:t>б</a:t>
            </a:r>
            <a:r>
              <a:rPr sz="1200" i="1" spc="-125" dirty="0">
                <a:latin typeface="Calibri"/>
                <a:cs typeface="Calibri"/>
              </a:rPr>
              <a:t>о</a:t>
            </a:r>
            <a:r>
              <a:rPr sz="1200" i="1" spc="-105" dirty="0">
                <a:latin typeface="Calibri"/>
                <a:cs typeface="Calibri"/>
              </a:rPr>
              <a:t>г</a:t>
            </a:r>
            <a:r>
              <a:rPr sz="1200" i="1" spc="-80" dirty="0">
                <a:latin typeface="Calibri"/>
                <a:cs typeface="Calibri"/>
              </a:rPr>
              <a:t>ну</a:t>
            </a:r>
            <a:r>
              <a:rPr sz="1200" i="1" spc="-95" dirty="0">
                <a:latin typeface="Calibri"/>
                <a:cs typeface="Calibri"/>
              </a:rPr>
              <a:t>л</a:t>
            </a:r>
            <a:r>
              <a:rPr sz="1200" i="1" spc="-65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100"/>
              </a:lnSpc>
            </a:pPr>
            <a:r>
              <a:rPr sz="1200" i="1" spc="-65" dirty="0">
                <a:latin typeface="Calibri"/>
                <a:cs typeface="Calibri"/>
              </a:rPr>
              <a:t>Африку</a:t>
            </a:r>
            <a:r>
              <a:rPr sz="1200" i="1" spc="-30" dirty="0">
                <a:latin typeface="Calibri"/>
                <a:cs typeface="Calibri"/>
              </a:rPr>
              <a:t>.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10" dirty="0">
                <a:latin typeface="Calibri"/>
                <a:cs typeface="Calibri"/>
              </a:rPr>
              <a:t>Их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30" dirty="0">
                <a:latin typeface="Calibri"/>
                <a:cs typeface="Calibri"/>
              </a:rPr>
              <a:t>радостно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40" dirty="0">
                <a:latin typeface="Calibri"/>
                <a:cs typeface="Calibri"/>
              </a:rPr>
              <a:t>в</a:t>
            </a:r>
            <a:r>
              <a:rPr sz="1200" i="1" spc="-120" dirty="0">
                <a:latin typeface="Calibri"/>
                <a:cs typeface="Calibri"/>
              </a:rPr>
              <a:t>стреча</a:t>
            </a:r>
            <a:r>
              <a:rPr sz="1200" i="1" spc="-125" dirty="0">
                <a:latin typeface="Calibri"/>
                <a:cs typeface="Calibri"/>
              </a:rPr>
              <a:t>л</a:t>
            </a:r>
            <a:r>
              <a:rPr sz="1200" i="1" spc="-40" dirty="0">
                <a:latin typeface="Calibri"/>
                <a:cs typeface="Calibri"/>
              </a:rPr>
              <a:t>и: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95" dirty="0">
                <a:latin typeface="Calibri"/>
                <a:cs typeface="Calibri"/>
              </a:rPr>
              <a:t>они</a:t>
            </a:r>
            <a:endParaRPr sz="1200">
              <a:latin typeface="Calibri"/>
              <a:cs typeface="Calibri"/>
            </a:endParaRPr>
          </a:p>
          <a:p>
            <a:pPr marL="12065" marR="5080" algn="ctr">
              <a:lnSpc>
                <a:spcPts val="1210"/>
              </a:lnSpc>
              <a:spcBef>
                <a:spcPts val="120"/>
              </a:spcBef>
            </a:pPr>
            <a:r>
              <a:rPr sz="1200" i="1" spc="-95" dirty="0">
                <a:latin typeface="Calibri"/>
                <a:cs typeface="Calibri"/>
              </a:rPr>
              <a:t>прив</a:t>
            </a:r>
            <a:r>
              <a:rPr sz="1200" i="1" spc="-110" dirty="0">
                <a:latin typeface="Calibri"/>
                <a:cs typeface="Calibri"/>
              </a:rPr>
              <a:t>о</a:t>
            </a:r>
            <a:r>
              <a:rPr sz="1200" i="1" spc="-95" dirty="0">
                <a:latin typeface="Calibri"/>
                <a:cs typeface="Calibri"/>
              </a:rPr>
              <a:t>з</a:t>
            </a:r>
            <a:r>
              <a:rPr sz="1200" i="1" spc="-85" dirty="0">
                <a:latin typeface="Calibri"/>
                <a:cs typeface="Calibri"/>
              </a:rPr>
              <a:t>и</a:t>
            </a:r>
            <a:r>
              <a:rPr sz="1200" i="1" spc="-95" dirty="0">
                <a:latin typeface="Calibri"/>
                <a:cs typeface="Calibri"/>
              </a:rPr>
              <a:t>л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14" dirty="0">
                <a:latin typeface="Calibri"/>
                <a:cs typeface="Calibri"/>
              </a:rPr>
              <a:t>л</a:t>
            </a:r>
            <a:r>
              <a:rPr sz="1200" i="1" spc="-85" dirty="0">
                <a:latin typeface="Calibri"/>
                <a:cs typeface="Calibri"/>
              </a:rPr>
              <a:t>ь</a:t>
            </a:r>
            <a:r>
              <a:rPr sz="1200" i="1" spc="-95" dirty="0">
                <a:latin typeface="Calibri"/>
                <a:cs typeface="Calibri"/>
              </a:rPr>
              <a:t>няное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5" dirty="0">
                <a:latin typeface="Calibri"/>
                <a:cs typeface="Calibri"/>
              </a:rPr>
              <a:t>по</a:t>
            </a:r>
            <a:r>
              <a:rPr sz="1200" i="1" spc="-114" dirty="0">
                <a:latin typeface="Calibri"/>
                <a:cs typeface="Calibri"/>
              </a:rPr>
              <a:t>л</a:t>
            </a:r>
            <a:r>
              <a:rPr sz="1200" i="1" spc="-120" dirty="0">
                <a:latin typeface="Calibri"/>
                <a:cs typeface="Calibri"/>
              </a:rPr>
              <a:t>отно,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85" dirty="0">
                <a:latin typeface="Calibri"/>
                <a:cs typeface="Calibri"/>
              </a:rPr>
              <a:t>пурпурные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5" dirty="0">
                <a:latin typeface="Calibri"/>
                <a:cs typeface="Calibri"/>
              </a:rPr>
              <a:t>ткани,  </a:t>
            </a:r>
            <a:r>
              <a:rPr sz="1200" i="1" spc="-120" dirty="0">
                <a:latin typeface="Calibri"/>
                <a:cs typeface="Calibri"/>
              </a:rPr>
              <a:t>стек</a:t>
            </a:r>
            <a:r>
              <a:rPr sz="1200" i="1" spc="-125" dirty="0">
                <a:latin typeface="Calibri"/>
                <a:cs typeface="Calibri"/>
              </a:rPr>
              <a:t>л</a:t>
            </a:r>
            <a:r>
              <a:rPr sz="1200" i="1" spc="-80" dirty="0">
                <a:latin typeface="Calibri"/>
                <a:cs typeface="Calibri"/>
              </a:rPr>
              <a:t>янные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160" dirty="0">
                <a:latin typeface="Calibri"/>
                <a:cs typeface="Calibri"/>
              </a:rPr>
              <a:t>б</a:t>
            </a:r>
            <a:r>
              <a:rPr sz="1200" i="1" spc="-75" dirty="0">
                <a:latin typeface="Calibri"/>
                <a:cs typeface="Calibri"/>
              </a:rPr>
              <a:t>усы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90" dirty="0">
                <a:latin typeface="Calibri"/>
                <a:cs typeface="Calibri"/>
              </a:rPr>
              <a:t>сосуды,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0" dirty="0">
                <a:latin typeface="Calibri"/>
                <a:cs typeface="Calibri"/>
              </a:rPr>
              <a:t>приду</a:t>
            </a:r>
            <a:r>
              <a:rPr sz="1200" i="1" spc="-114" dirty="0">
                <a:latin typeface="Calibri"/>
                <a:cs typeface="Calibri"/>
              </a:rPr>
              <a:t>м</a:t>
            </a:r>
            <a:r>
              <a:rPr sz="1200" i="1" spc="-110" dirty="0">
                <a:latin typeface="Calibri"/>
                <a:cs typeface="Calibri"/>
              </a:rPr>
              <a:t>а</a:t>
            </a:r>
            <a:r>
              <a:rPr sz="1200" i="1" spc="-120" dirty="0">
                <a:latin typeface="Calibri"/>
                <a:cs typeface="Calibri"/>
              </a:rPr>
              <a:t>л</a:t>
            </a:r>
            <a:r>
              <a:rPr sz="1200" i="1" spc="-65" dirty="0">
                <a:latin typeface="Calibri"/>
                <a:cs typeface="Calibri"/>
              </a:rPr>
              <a:t>и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65" dirty="0">
                <a:latin typeface="Calibri"/>
                <a:cs typeface="Calibri"/>
              </a:rPr>
              <a:t>б</a:t>
            </a:r>
            <a:r>
              <a:rPr sz="1200" i="1" spc="-120" dirty="0">
                <a:latin typeface="Calibri"/>
                <a:cs typeface="Calibri"/>
              </a:rPr>
              <a:t>о</a:t>
            </a:r>
            <a:r>
              <a:rPr sz="1200" i="1" spc="-130" dirty="0">
                <a:latin typeface="Calibri"/>
                <a:cs typeface="Calibri"/>
              </a:rPr>
              <a:t>л</a:t>
            </a:r>
            <a:r>
              <a:rPr sz="1200" i="1" spc="-170" dirty="0">
                <a:latin typeface="Calibri"/>
                <a:cs typeface="Calibri"/>
              </a:rPr>
              <a:t>ее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</a:pPr>
            <a:r>
              <a:rPr sz="1200" i="1" spc="-130" dirty="0">
                <a:latin typeface="Calibri"/>
                <a:cs typeface="Calibri"/>
              </a:rPr>
              <a:t>простое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80" dirty="0">
                <a:latin typeface="Calibri"/>
                <a:cs typeface="Calibri"/>
              </a:rPr>
              <a:t>пис</a:t>
            </a:r>
            <a:r>
              <a:rPr sz="1200" i="1" spc="-85" dirty="0">
                <a:latin typeface="Calibri"/>
                <a:cs typeface="Calibri"/>
              </a:rPr>
              <a:t>ь</a:t>
            </a:r>
            <a:r>
              <a:rPr sz="1200" i="1" spc="-110" dirty="0">
                <a:latin typeface="Calibri"/>
                <a:cs typeface="Calibri"/>
              </a:rPr>
              <a:t>мо</a:t>
            </a:r>
            <a:r>
              <a:rPr sz="1200" i="1" spc="370" dirty="0">
                <a:latin typeface="Calibri"/>
                <a:cs typeface="Calibri"/>
              </a:rPr>
              <a:t>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39456" y="702563"/>
            <a:ext cx="3624579" cy="920750"/>
            <a:chOff x="7839456" y="702563"/>
            <a:chExt cx="3624579" cy="920750"/>
          </a:xfrm>
        </p:grpSpPr>
        <p:sp>
          <p:nvSpPr>
            <p:cNvPr id="23" name="object 23"/>
            <p:cNvSpPr/>
            <p:nvPr/>
          </p:nvSpPr>
          <p:spPr>
            <a:xfrm>
              <a:off x="7847076" y="710183"/>
              <a:ext cx="3609340" cy="905510"/>
            </a:xfrm>
            <a:custGeom>
              <a:avLst/>
              <a:gdLst/>
              <a:ahLst/>
              <a:cxnLst/>
              <a:rect l="l" t="t" r="r" b="b"/>
              <a:pathLst>
                <a:path w="3609340" h="905510">
                  <a:moveTo>
                    <a:pt x="3518280" y="0"/>
                  </a:moveTo>
                  <a:lnTo>
                    <a:pt x="90550" y="0"/>
                  </a:lnTo>
                  <a:lnTo>
                    <a:pt x="55292" y="7112"/>
                  </a:lnTo>
                  <a:lnTo>
                    <a:pt x="26511" y="26511"/>
                  </a:lnTo>
                  <a:lnTo>
                    <a:pt x="7112" y="55292"/>
                  </a:lnTo>
                  <a:lnTo>
                    <a:pt x="0" y="90550"/>
                  </a:lnTo>
                  <a:lnTo>
                    <a:pt x="0" y="814704"/>
                  </a:lnTo>
                  <a:lnTo>
                    <a:pt x="7111" y="849963"/>
                  </a:lnTo>
                  <a:lnTo>
                    <a:pt x="26511" y="878744"/>
                  </a:lnTo>
                  <a:lnTo>
                    <a:pt x="55292" y="898143"/>
                  </a:lnTo>
                  <a:lnTo>
                    <a:pt x="90550" y="905255"/>
                  </a:lnTo>
                  <a:lnTo>
                    <a:pt x="3518280" y="905255"/>
                  </a:lnTo>
                  <a:lnTo>
                    <a:pt x="3553539" y="898143"/>
                  </a:lnTo>
                  <a:lnTo>
                    <a:pt x="3582320" y="878744"/>
                  </a:lnTo>
                  <a:lnTo>
                    <a:pt x="3601720" y="849963"/>
                  </a:lnTo>
                  <a:lnTo>
                    <a:pt x="3608831" y="814704"/>
                  </a:lnTo>
                  <a:lnTo>
                    <a:pt x="3608831" y="90550"/>
                  </a:lnTo>
                  <a:lnTo>
                    <a:pt x="3601720" y="55292"/>
                  </a:lnTo>
                  <a:lnTo>
                    <a:pt x="3582320" y="26511"/>
                  </a:lnTo>
                  <a:lnTo>
                    <a:pt x="3553539" y="7112"/>
                  </a:lnTo>
                  <a:lnTo>
                    <a:pt x="3518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47076" y="710183"/>
              <a:ext cx="3609340" cy="905510"/>
            </a:xfrm>
            <a:custGeom>
              <a:avLst/>
              <a:gdLst/>
              <a:ahLst/>
              <a:cxnLst/>
              <a:rect l="l" t="t" r="r" b="b"/>
              <a:pathLst>
                <a:path w="3609340" h="905510">
                  <a:moveTo>
                    <a:pt x="0" y="90550"/>
                  </a:moveTo>
                  <a:lnTo>
                    <a:pt x="7112" y="55292"/>
                  </a:lnTo>
                  <a:lnTo>
                    <a:pt x="26511" y="26511"/>
                  </a:lnTo>
                  <a:lnTo>
                    <a:pt x="55292" y="7112"/>
                  </a:lnTo>
                  <a:lnTo>
                    <a:pt x="90550" y="0"/>
                  </a:lnTo>
                  <a:lnTo>
                    <a:pt x="3518280" y="0"/>
                  </a:lnTo>
                  <a:lnTo>
                    <a:pt x="3553539" y="7112"/>
                  </a:lnTo>
                  <a:lnTo>
                    <a:pt x="3582320" y="26511"/>
                  </a:lnTo>
                  <a:lnTo>
                    <a:pt x="3601720" y="55292"/>
                  </a:lnTo>
                  <a:lnTo>
                    <a:pt x="3608831" y="90550"/>
                  </a:lnTo>
                  <a:lnTo>
                    <a:pt x="3608831" y="814704"/>
                  </a:lnTo>
                  <a:lnTo>
                    <a:pt x="3601720" y="849963"/>
                  </a:lnTo>
                  <a:lnTo>
                    <a:pt x="3582320" y="878744"/>
                  </a:lnTo>
                  <a:lnTo>
                    <a:pt x="3553539" y="898143"/>
                  </a:lnTo>
                  <a:lnTo>
                    <a:pt x="3518280" y="905255"/>
                  </a:lnTo>
                  <a:lnTo>
                    <a:pt x="90550" y="905255"/>
                  </a:lnTo>
                  <a:lnTo>
                    <a:pt x="55292" y="898143"/>
                  </a:lnTo>
                  <a:lnTo>
                    <a:pt x="26511" y="878744"/>
                  </a:lnTo>
                  <a:lnTo>
                    <a:pt x="7111" y="849963"/>
                  </a:lnTo>
                  <a:lnTo>
                    <a:pt x="0" y="814704"/>
                  </a:lnTo>
                  <a:lnTo>
                    <a:pt x="0" y="90550"/>
                  </a:lnTo>
                  <a:close/>
                </a:path>
              </a:pathLst>
            </a:custGeom>
            <a:ln w="15240">
              <a:solidFill>
                <a:srgbClr val="9D8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570468" y="703833"/>
            <a:ext cx="2162175" cy="844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 algn="ctr">
              <a:lnSpc>
                <a:spcPct val="84300"/>
              </a:lnSpc>
              <a:spcBef>
                <a:spcPts val="480"/>
              </a:spcBef>
            </a:pPr>
            <a:r>
              <a:rPr sz="2000" spc="-30" dirty="0">
                <a:latin typeface="Times New Roman"/>
                <a:cs typeface="Times New Roman"/>
              </a:rPr>
              <a:t>Формирование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с</a:t>
            </a:r>
            <a:r>
              <a:rPr sz="2000" spc="-55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е</a:t>
            </a:r>
            <a:r>
              <a:rPr sz="2000" spc="-55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т</a:t>
            </a:r>
            <a:r>
              <a:rPr sz="2000" spc="-75" dirty="0">
                <a:latin typeface="Times New Roman"/>
                <a:cs typeface="Times New Roman"/>
              </a:rPr>
              <a:t>в</a:t>
            </a:r>
            <a:r>
              <a:rPr sz="2000" spc="-85" dirty="0">
                <a:latin typeface="Times New Roman"/>
                <a:cs typeface="Times New Roman"/>
              </a:rPr>
              <a:t>е</a:t>
            </a:r>
            <a:r>
              <a:rPr sz="2000" spc="15" dirty="0">
                <a:latin typeface="Times New Roman"/>
                <a:cs typeface="Times New Roman"/>
              </a:rPr>
              <a:t>нн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на</a:t>
            </a:r>
            <a:r>
              <a:rPr sz="2000" spc="-180" dirty="0">
                <a:latin typeface="Times New Roman"/>
                <a:cs typeface="Times New Roman"/>
              </a:rPr>
              <a:t>у</a:t>
            </a:r>
            <a:r>
              <a:rPr sz="2000" spc="15" dirty="0">
                <a:latin typeface="Times New Roman"/>
                <a:cs typeface="Times New Roman"/>
              </a:rPr>
              <a:t>ч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ой  </a:t>
            </a:r>
            <a:r>
              <a:rPr sz="2000" spc="-35" dirty="0">
                <a:latin typeface="Times New Roman"/>
                <a:cs typeface="Times New Roman"/>
              </a:rPr>
              <a:t>грамотности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199119" y="1607819"/>
            <a:ext cx="3264535" cy="2270760"/>
            <a:chOff x="8199119" y="1607819"/>
            <a:chExt cx="3264535" cy="2270760"/>
          </a:xfrm>
        </p:grpSpPr>
        <p:sp>
          <p:nvSpPr>
            <p:cNvPr id="27" name="object 27"/>
            <p:cNvSpPr/>
            <p:nvPr/>
          </p:nvSpPr>
          <p:spPr>
            <a:xfrm>
              <a:off x="8206739" y="1615439"/>
              <a:ext cx="361315" cy="1353185"/>
            </a:xfrm>
            <a:custGeom>
              <a:avLst/>
              <a:gdLst/>
              <a:ahLst/>
              <a:cxnLst/>
              <a:rect l="l" t="t" r="r" b="b"/>
              <a:pathLst>
                <a:path w="361315" h="1353185">
                  <a:moveTo>
                    <a:pt x="0" y="0"/>
                  </a:moveTo>
                  <a:lnTo>
                    <a:pt x="0" y="1353185"/>
                  </a:lnTo>
                  <a:lnTo>
                    <a:pt x="360806" y="1353185"/>
                  </a:lnTo>
                </a:path>
              </a:pathLst>
            </a:custGeom>
            <a:ln w="15240">
              <a:solidFill>
                <a:srgbClr val="897C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67927" y="2066543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2707513" y="0"/>
                  </a:moveTo>
                  <a:lnTo>
                    <a:pt x="180467" y="0"/>
                  </a:lnTo>
                  <a:lnTo>
                    <a:pt x="132482" y="6444"/>
                  </a:lnTo>
                  <a:lnTo>
                    <a:pt x="89370" y="24633"/>
                  </a:lnTo>
                  <a:lnTo>
                    <a:pt x="52847" y="52847"/>
                  </a:lnTo>
                  <a:lnTo>
                    <a:pt x="24633" y="89370"/>
                  </a:lnTo>
                  <a:lnTo>
                    <a:pt x="6444" y="132482"/>
                  </a:lnTo>
                  <a:lnTo>
                    <a:pt x="0" y="180466"/>
                  </a:lnTo>
                  <a:lnTo>
                    <a:pt x="0" y="1623948"/>
                  </a:lnTo>
                  <a:lnTo>
                    <a:pt x="6444" y="1671933"/>
                  </a:lnTo>
                  <a:lnTo>
                    <a:pt x="24633" y="1715045"/>
                  </a:lnTo>
                  <a:lnTo>
                    <a:pt x="52847" y="1751568"/>
                  </a:lnTo>
                  <a:lnTo>
                    <a:pt x="89370" y="1779782"/>
                  </a:lnTo>
                  <a:lnTo>
                    <a:pt x="132482" y="1797971"/>
                  </a:lnTo>
                  <a:lnTo>
                    <a:pt x="180467" y="1804415"/>
                  </a:lnTo>
                  <a:lnTo>
                    <a:pt x="2707513" y="1804415"/>
                  </a:lnTo>
                  <a:lnTo>
                    <a:pt x="2755497" y="1797971"/>
                  </a:lnTo>
                  <a:lnTo>
                    <a:pt x="2798609" y="1779782"/>
                  </a:lnTo>
                  <a:lnTo>
                    <a:pt x="2835132" y="1751568"/>
                  </a:lnTo>
                  <a:lnTo>
                    <a:pt x="2863346" y="1715045"/>
                  </a:lnTo>
                  <a:lnTo>
                    <a:pt x="2881535" y="1671933"/>
                  </a:lnTo>
                  <a:lnTo>
                    <a:pt x="2887979" y="1623948"/>
                  </a:lnTo>
                  <a:lnTo>
                    <a:pt x="2887979" y="180466"/>
                  </a:lnTo>
                  <a:lnTo>
                    <a:pt x="2881535" y="132482"/>
                  </a:lnTo>
                  <a:lnTo>
                    <a:pt x="2863346" y="89370"/>
                  </a:lnTo>
                  <a:lnTo>
                    <a:pt x="2835132" y="52847"/>
                  </a:lnTo>
                  <a:lnTo>
                    <a:pt x="2798609" y="24633"/>
                  </a:lnTo>
                  <a:lnTo>
                    <a:pt x="2755497" y="6444"/>
                  </a:lnTo>
                  <a:lnTo>
                    <a:pt x="2707513" y="0"/>
                  </a:lnTo>
                  <a:close/>
                </a:path>
              </a:pathLst>
            </a:custGeom>
            <a:solidFill>
              <a:srgbClr val="E2D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67927" y="2066543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0" y="180466"/>
                  </a:moveTo>
                  <a:lnTo>
                    <a:pt x="6444" y="132482"/>
                  </a:lnTo>
                  <a:lnTo>
                    <a:pt x="24633" y="89370"/>
                  </a:lnTo>
                  <a:lnTo>
                    <a:pt x="52847" y="52847"/>
                  </a:lnTo>
                  <a:lnTo>
                    <a:pt x="89370" y="24633"/>
                  </a:lnTo>
                  <a:lnTo>
                    <a:pt x="132482" y="6444"/>
                  </a:lnTo>
                  <a:lnTo>
                    <a:pt x="180467" y="0"/>
                  </a:lnTo>
                  <a:lnTo>
                    <a:pt x="2707513" y="0"/>
                  </a:lnTo>
                  <a:lnTo>
                    <a:pt x="2755497" y="6444"/>
                  </a:lnTo>
                  <a:lnTo>
                    <a:pt x="2798609" y="24633"/>
                  </a:lnTo>
                  <a:lnTo>
                    <a:pt x="2835132" y="52847"/>
                  </a:lnTo>
                  <a:lnTo>
                    <a:pt x="2863346" y="89370"/>
                  </a:lnTo>
                  <a:lnTo>
                    <a:pt x="2881535" y="132482"/>
                  </a:lnTo>
                  <a:lnTo>
                    <a:pt x="2887979" y="180466"/>
                  </a:lnTo>
                  <a:lnTo>
                    <a:pt x="2887979" y="1623948"/>
                  </a:lnTo>
                  <a:lnTo>
                    <a:pt x="2881535" y="1671933"/>
                  </a:lnTo>
                  <a:lnTo>
                    <a:pt x="2863346" y="1715045"/>
                  </a:lnTo>
                  <a:lnTo>
                    <a:pt x="2835132" y="1751568"/>
                  </a:lnTo>
                  <a:lnTo>
                    <a:pt x="2798609" y="1779782"/>
                  </a:lnTo>
                  <a:lnTo>
                    <a:pt x="2755497" y="1797971"/>
                  </a:lnTo>
                  <a:lnTo>
                    <a:pt x="2707513" y="1804415"/>
                  </a:lnTo>
                  <a:lnTo>
                    <a:pt x="180467" y="1804415"/>
                  </a:lnTo>
                  <a:lnTo>
                    <a:pt x="132482" y="1797971"/>
                  </a:lnTo>
                  <a:lnTo>
                    <a:pt x="89370" y="1779782"/>
                  </a:lnTo>
                  <a:lnTo>
                    <a:pt x="52847" y="1751568"/>
                  </a:lnTo>
                  <a:lnTo>
                    <a:pt x="24633" y="1715045"/>
                  </a:lnTo>
                  <a:lnTo>
                    <a:pt x="6444" y="1671933"/>
                  </a:lnTo>
                  <a:lnTo>
                    <a:pt x="0" y="1623948"/>
                  </a:lnTo>
                  <a:lnTo>
                    <a:pt x="0" y="180466"/>
                  </a:lnTo>
                  <a:close/>
                </a:path>
              </a:pathLst>
            </a:custGeom>
            <a:ln w="15240">
              <a:solidFill>
                <a:srgbClr val="AD9E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763761" y="2108804"/>
            <a:ext cx="2498725" cy="1743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600" spc="-25" dirty="0">
                <a:latin typeface="Times New Roman"/>
                <a:cs typeface="Times New Roman"/>
              </a:rPr>
              <a:t>Географическое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положение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388620" marR="382905" algn="ctr">
              <a:lnSpc>
                <a:spcPct val="116900"/>
              </a:lnSpc>
              <a:spcBef>
                <a:spcPts val="15"/>
              </a:spcBef>
            </a:pPr>
            <a:r>
              <a:rPr sz="1600" spc="-15" dirty="0">
                <a:latin typeface="Times New Roman"/>
                <a:cs typeface="Times New Roman"/>
              </a:rPr>
              <a:t>природа-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занятия.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Изобретение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стекла.</a:t>
            </a:r>
            <a:endParaRPr sz="1600">
              <a:latin typeface="Times New Roman"/>
              <a:cs typeface="Times New Roman"/>
            </a:endParaRPr>
          </a:p>
          <a:p>
            <a:pPr marL="149225" marR="141605" indent="-1270" algn="ctr">
              <a:lnSpc>
                <a:spcPct val="117200"/>
              </a:lnSpc>
              <a:spcBef>
                <a:spcPts val="5"/>
              </a:spcBef>
            </a:pPr>
            <a:r>
              <a:rPr sz="1600" spc="-25" dirty="0">
                <a:latin typeface="Times New Roman"/>
                <a:cs typeface="Times New Roman"/>
              </a:rPr>
              <a:t>Работа </a:t>
            </a:r>
            <a:r>
              <a:rPr sz="1600" spc="-50" dirty="0">
                <a:latin typeface="Times New Roman"/>
                <a:cs typeface="Times New Roman"/>
              </a:rPr>
              <a:t>с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картой- </a:t>
            </a:r>
            <a:r>
              <a:rPr sz="1600" spc="-25" dirty="0">
                <a:latin typeface="Times New Roman"/>
                <a:cs typeface="Times New Roman"/>
              </a:rPr>
              <a:t> Плавание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вокруг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Африки.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Финикийские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колонии.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99119" y="1607819"/>
            <a:ext cx="3264535" cy="4526280"/>
            <a:chOff x="8199119" y="1607819"/>
            <a:chExt cx="3264535" cy="4526280"/>
          </a:xfrm>
        </p:grpSpPr>
        <p:sp>
          <p:nvSpPr>
            <p:cNvPr id="32" name="object 32"/>
            <p:cNvSpPr/>
            <p:nvPr/>
          </p:nvSpPr>
          <p:spPr>
            <a:xfrm>
              <a:off x="8206739" y="1615439"/>
              <a:ext cx="361315" cy="3608704"/>
            </a:xfrm>
            <a:custGeom>
              <a:avLst/>
              <a:gdLst/>
              <a:ahLst/>
              <a:cxnLst/>
              <a:rect l="l" t="t" r="r" b="b"/>
              <a:pathLst>
                <a:path w="361315" h="3608704">
                  <a:moveTo>
                    <a:pt x="0" y="0"/>
                  </a:moveTo>
                  <a:lnTo>
                    <a:pt x="0" y="3608578"/>
                  </a:lnTo>
                  <a:lnTo>
                    <a:pt x="360806" y="3608578"/>
                  </a:lnTo>
                </a:path>
              </a:pathLst>
            </a:custGeom>
            <a:ln w="15239">
              <a:solidFill>
                <a:srgbClr val="897C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7927" y="4322063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2707513" y="0"/>
                  </a:moveTo>
                  <a:lnTo>
                    <a:pt x="180467" y="0"/>
                  </a:lnTo>
                  <a:lnTo>
                    <a:pt x="132482" y="6444"/>
                  </a:lnTo>
                  <a:lnTo>
                    <a:pt x="89370" y="24633"/>
                  </a:lnTo>
                  <a:lnTo>
                    <a:pt x="52847" y="52847"/>
                  </a:lnTo>
                  <a:lnTo>
                    <a:pt x="24633" y="89370"/>
                  </a:lnTo>
                  <a:lnTo>
                    <a:pt x="6444" y="132482"/>
                  </a:lnTo>
                  <a:lnTo>
                    <a:pt x="0" y="180467"/>
                  </a:lnTo>
                  <a:lnTo>
                    <a:pt x="0" y="1623974"/>
                  </a:lnTo>
                  <a:lnTo>
                    <a:pt x="6444" y="1671943"/>
                  </a:lnTo>
                  <a:lnTo>
                    <a:pt x="24633" y="1715047"/>
                  </a:lnTo>
                  <a:lnTo>
                    <a:pt x="52847" y="1751566"/>
                  </a:lnTo>
                  <a:lnTo>
                    <a:pt x="89370" y="1779780"/>
                  </a:lnTo>
                  <a:lnTo>
                    <a:pt x="132482" y="1797970"/>
                  </a:lnTo>
                  <a:lnTo>
                    <a:pt x="180467" y="1804416"/>
                  </a:lnTo>
                  <a:lnTo>
                    <a:pt x="2707513" y="1804416"/>
                  </a:lnTo>
                  <a:lnTo>
                    <a:pt x="2755497" y="1797970"/>
                  </a:lnTo>
                  <a:lnTo>
                    <a:pt x="2798609" y="1779780"/>
                  </a:lnTo>
                  <a:lnTo>
                    <a:pt x="2835132" y="1751566"/>
                  </a:lnTo>
                  <a:lnTo>
                    <a:pt x="2863346" y="1715047"/>
                  </a:lnTo>
                  <a:lnTo>
                    <a:pt x="2881535" y="1671943"/>
                  </a:lnTo>
                  <a:lnTo>
                    <a:pt x="2887979" y="1623974"/>
                  </a:lnTo>
                  <a:lnTo>
                    <a:pt x="2887979" y="180467"/>
                  </a:lnTo>
                  <a:lnTo>
                    <a:pt x="2881535" y="132482"/>
                  </a:lnTo>
                  <a:lnTo>
                    <a:pt x="2863346" y="89370"/>
                  </a:lnTo>
                  <a:lnTo>
                    <a:pt x="2835132" y="52847"/>
                  </a:lnTo>
                  <a:lnTo>
                    <a:pt x="2798609" y="24633"/>
                  </a:lnTo>
                  <a:lnTo>
                    <a:pt x="2755497" y="6444"/>
                  </a:lnTo>
                  <a:lnTo>
                    <a:pt x="2707513" y="0"/>
                  </a:lnTo>
                  <a:close/>
                </a:path>
              </a:pathLst>
            </a:custGeom>
            <a:solidFill>
              <a:srgbClr val="E2D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67927" y="4322063"/>
              <a:ext cx="2887980" cy="1804670"/>
            </a:xfrm>
            <a:custGeom>
              <a:avLst/>
              <a:gdLst/>
              <a:ahLst/>
              <a:cxnLst/>
              <a:rect l="l" t="t" r="r" b="b"/>
              <a:pathLst>
                <a:path w="2887979" h="1804670">
                  <a:moveTo>
                    <a:pt x="0" y="180467"/>
                  </a:moveTo>
                  <a:lnTo>
                    <a:pt x="6444" y="132482"/>
                  </a:lnTo>
                  <a:lnTo>
                    <a:pt x="24633" y="89370"/>
                  </a:lnTo>
                  <a:lnTo>
                    <a:pt x="52847" y="52847"/>
                  </a:lnTo>
                  <a:lnTo>
                    <a:pt x="89370" y="24633"/>
                  </a:lnTo>
                  <a:lnTo>
                    <a:pt x="132482" y="6444"/>
                  </a:lnTo>
                  <a:lnTo>
                    <a:pt x="180467" y="0"/>
                  </a:lnTo>
                  <a:lnTo>
                    <a:pt x="2707513" y="0"/>
                  </a:lnTo>
                  <a:lnTo>
                    <a:pt x="2755497" y="6444"/>
                  </a:lnTo>
                  <a:lnTo>
                    <a:pt x="2798609" y="24633"/>
                  </a:lnTo>
                  <a:lnTo>
                    <a:pt x="2835132" y="52847"/>
                  </a:lnTo>
                  <a:lnTo>
                    <a:pt x="2863346" y="89370"/>
                  </a:lnTo>
                  <a:lnTo>
                    <a:pt x="2881535" y="132482"/>
                  </a:lnTo>
                  <a:lnTo>
                    <a:pt x="2887979" y="180467"/>
                  </a:lnTo>
                  <a:lnTo>
                    <a:pt x="2887979" y="1623974"/>
                  </a:lnTo>
                  <a:lnTo>
                    <a:pt x="2881535" y="1671943"/>
                  </a:lnTo>
                  <a:lnTo>
                    <a:pt x="2863346" y="1715047"/>
                  </a:lnTo>
                  <a:lnTo>
                    <a:pt x="2835132" y="1751566"/>
                  </a:lnTo>
                  <a:lnTo>
                    <a:pt x="2798609" y="1779780"/>
                  </a:lnTo>
                  <a:lnTo>
                    <a:pt x="2755497" y="1797970"/>
                  </a:lnTo>
                  <a:lnTo>
                    <a:pt x="2707513" y="1804416"/>
                  </a:lnTo>
                  <a:lnTo>
                    <a:pt x="180467" y="1804416"/>
                  </a:lnTo>
                  <a:lnTo>
                    <a:pt x="132482" y="1797970"/>
                  </a:lnTo>
                  <a:lnTo>
                    <a:pt x="89370" y="1779780"/>
                  </a:lnTo>
                  <a:lnTo>
                    <a:pt x="52847" y="1751566"/>
                  </a:lnTo>
                  <a:lnTo>
                    <a:pt x="24633" y="1715047"/>
                  </a:lnTo>
                  <a:lnTo>
                    <a:pt x="6444" y="1671943"/>
                  </a:lnTo>
                  <a:lnTo>
                    <a:pt x="0" y="1623974"/>
                  </a:lnTo>
                  <a:lnTo>
                    <a:pt x="0" y="180467"/>
                  </a:lnTo>
                  <a:close/>
                </a:path>
              </a:pathLst>
            </a:custGeom>
            <a:ln w="15240">
              <a:solidFill>
                <a:srgbClr val="AD9E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666226" y="4489195"/>
            <a:ext cx="2694305" cy="365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55930" marR="5080" indent="-443865">
              <a:lnSpc>
                <a:spcPts val="1240"/>
              </a:lnSpc>
              <a:spcBef>
                <a:spcPts val="305"/>
              </a:spcBef>
            </a:pPr>
            <a:r>
              <a:rPr sz="1200" b="1" spc="-30" dirty="0">
                <a:latin typeface="Times New Roman"/>
                <a:cs typeface="Times New Roman"/>
              </a:rPr>
              <a:t>Игля́нки</a:t>
            </a:r>
            <a:r>
              <a:rPr sz="1200" spc="-30" dirty="0">
                <a:latin typeface="Times New Roman"/>
                <a:cs typeface="Times New Roman"/>
              </a:rPr>
              <a:t>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 </a:t>
            </a:r>
            <a:r>
              <a:rPr sz="1200" b="1" spc="-25" dirty="0">
                <a:latin typeface="Times New Roman"/>
                <a:cs typeface="Times New Roman"/>
              </a:rPr>
              <a:t>мурициды</a:t>
            </a:r>
            <a:r>
              <a:rPr sz="1200" spc="-25" dirty="0">
                <a:latin typeface="Times New Roman"/>
                <a:cs typeface="Times New Roman"/>
              </a:rPr>
              <a:t>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 </a:t>
            </a:r>
            <a:r>
              <a:rPr sz="1200" b="1" spc="-25" dirty="0">
                <a:latin typeface="Times New Roman"/>
                <a:cs typeface="Times New Roman"/>
              </a:rPr>
              <a:t>багрянки</a:t>
            </a:r>
            <a:r>
              <a:rPr sz="1200" spc="-25" dirty="0">
                <a:latin typeface="Times New Roman"/>
                <a:cs typeface="Times New Roman"/>
              </a:rPr>
              <a:t>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 </a:t>
            </a:r>
            <a:r>
              <a:rPr sz="1200" b="1" spc="-25" dirty="0">
                <a:latin typeface="Times New Roman"/>
                <a:cs typeface="Times New Roman"/>
              </a:rPr>
              <a:t>мурексы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(</a:t>
            </a:r>
            <a:r>
              <a:rPr sz="1200" u="sng" spc="-40" dirty="0">
                <a:solidFill>
                  <a:srgbClr val="BA7825"/>
                </a:solidFill>
                <a:uFill>
                  <a:solidFill>
                    <a:srgbClr val="BA7825"/>
                  </a:solidFill>
                </a:uFill>
                <a:latin typeface="Times New Roman"/>
                <a:cs typeface="Times New Roman"/>
                <a:hlinkClick r:id="rId6"/>
              </a:rPr>
              <a:t>лат.</a:t>
            </a:r>
            <a:r>
              <a:rPr sz="1200" spc="-5" dirty="0">
                <a:solidFill>
                  <a:srgbClr val="BA7825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200" i="1" spc="-100" dirty="0">
                <a:latin typeface="Times New Roman"/>
                <a:cs typeface="Times New Roman"/>
              </a:rPr>
              <a:t>Muricidae</a:t>
            </a:r>
            <a:r>
              <a:rPr sz="1200" spc="-1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216140" y="2328672"/>
            <a:ext cx="4137660" cy="3710940"/>
            <a:chOff x="7216140" y="2328672"/>
            <a:chExt cx="4137660" cy="371094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99576" y="4919472"/>
              <a:ext cx="822959" cy="10988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6460" y="5103876"/>
              <a:ext cx="662940" cy="8839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6560" y="4975860"/>
              <a:ext cx="777240" cy="106375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6140" y="2328672"/>
              <a:ext cx="1173479" cy="1386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0287" y="844296"/>
            <a:ext cx="3025140" cy="1521460"/>
            <a:chOff x="780287" y="844296"/>
            <a:chExt cx="3025140" cy="1521460"/>
          </a:xfrm>
        </p:grpSpPr>
        <p:sp>
          <p:nvSpPr>
            <p:cNvPr id="3" name="object 3"/>
            <p:cNvSpPr/>
            <p:nvPr/>
          </p:nvSpPr>
          <p:spPr>
            <a:xfrm>
              <a:off x="787907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2859278" y="0"/>
                  </a:moveTo>
                  <a:lnTo>
                    <a:pt x="150571" y="0"/>
                  </a:lnTo>
                  <a:lnTo>
                    <a:pt x="102978" y="7678"/>
                  </a:lnTo>
                  <a:lnTo>
                    <a:pt x="61645" y="29061"/>
                  </a:lnTo>
                  <a:lnTo>
                    <a:pt x="29051" y="61667"/>
                  </a:lnTo>
                  <a:lnTo>
                    <a:pt x="7676" y="103014"/>
                  </a:lnTo>
                  <a:lnTo>
                    <a:pt x="0" y="150622"/>
                  </a:lnTo>
                  <a:lnTo>
                    <a:pt x="0" y="1355089"/>
                  </a:lnTo>
                  <a:lnTo>
                    <a:pt x="7676" y="1402697"/>
                  </a:lnTo>
                  <a:lnTo>
                    <a:pt x="29051" y="1444044"/>
                  </a:lnTo>
                  <a:lnTo>
                    <a:pt x="61645" y="1476650"/>
                  </a:lnTo>
                  <a:lnTo>
                    <a:pt x="102978" y="1498033"/>
                  </a:lnTo>
                  <a:lnTo>
                    <a:pt x="150571" y="1505712"/>
                  </a:lnTo>
                  <a:lnTo>
                    <a:pt x="2859278" y="1505712"/>
                  </a:lnTo>
                  <a:lnTo>
                    <a:pt x="2906885" y="1498033"/>
                  </a:lnTo>
                  <a:lnTo>
                    <a:pt x="2948232" y="1476650"/>
                  </a:lnTo>
                  <a:lnTo>
                    <a:pt x="2980838" y="1444044"/>
                  </a:lnTo>
                  <a:lnTo>
                    <a:pt x="3002221" y="1402697"/>
                  </a:lnTo>
                  <a:lnTo>
                    <a:pt x="3009900" y="1355089"/>
                  </a:lnTo>
                  <a:lnTo>
                    <a:pt x="3009900" y="150622"/>
                  </a:lnTo>
                  <a:lnTo>
                    <a:pt x="3002221" y="103014"/>
                  </a:lnTo>
                  <a:lnTo>
                    <a:pt x="2980838" y="61667"/>
                  </a:lnTo>
                  <a:lnTo>
                    <a:pt x="2948232" y="29061"/>
                  </a:lnTo>
                  <a:lnTo>
                    <a:pt x="2906885" y="7678"/>
                  </a:lnTo>
                  <a:lnTo>
                    <a:pt x="285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7907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0" y="150622"/>
                  </a:moveTo>
                  <a:lnTo>
                    <a:pt x="7676" y="103014"/>
                  </a:lnTo>
                  <a:lnTo>
                    <a:pt x="29051" y="61667"/>
                  </a:lnTo>
                  <a:lnTo>
                    <a:pt x="61645" y="29061"/>
                  </a:lnTo>
                  <a:lnTo>
                    <a:pt x="102978" y="7678"/>
                  </a:lnTo>
                  <a:lnTo>
                    <a:pt x="150571" y="0"/>
                  </a:lnTo>
                  <a:lnTo>
                    <a:pt x="2859278" y="0"/>
                  </a:lnTo>
                  <a:lnTo>
                    <a:pt x="2906885" y="7678"/>
                  </a:lnTo>
                  <a:lnTo>
                    <a:pt x="2948232" y="29061"/>
                  </a:lnTo>
                  <a:lnTo>
                    <a:pt x="2980838" y="61667"/>
                  </a:lnTo>
                  <a:lnTo>
                    <a:pt x="3002221" y="103014"/>
                  </a:lnTo>
                  <a:lnTo>
                    <a:pt x="3009900" y="150622"/>
                  </a:lnTo>
                  <a:lnTo>
                    <a:pt x="3009900" y="1355089"/>
                  </a:lnTo>
                  <a:lnTo>
                    <a:pt x="3002221" y="1402697"/>
                  </a:lnTo>
                  <a:lnTo>
                    <a:pt x="2980838" y="1444044"/>
                  </a:lnTo>
                  <a:lnTo>
                    <a:pt x="2948232" y="1476650"/>
                  </a:lnTo>
                  <a:lnTo>
                    <a:pt x="2906885" y="1498033"/>
                  </a:lnTo>
                  <a:lnTo>
                    <a:pt x="2859278" y="1505712"/>
                  </a:lnTo>
                  <a:lnTo>
                    <a:pt x="150571" y="1505712"/>
                  </a:lnTo>
                  <a:lnTo>
                    <a:pt x="102978" y="1498033"/>
                  </a:lnTo>
                  <a:lnTo>
                    <a:pt x="61645" y="1476650"/>
                  </a:lnTo>
                  <a:lnTo>
                    <a:pt x="29051" y="1444044"/>
                  </a:lnTo>
                  <a:lnTo>
                    <a:pt x="7676" y="1402697"/>
                  </a:lnTo>
                  <a:lnTo>
                    <a:pt x="0" y="1355089"/>
                  </a:lnTo>
                  <a:lnTo>
                    <a:pt x="0" y="150622"/>
                  </a:lnTo>
                  <a:close/>
                </a:path>
              </a:pathLst>
            </a:custGeom>
            <a:ln w="15240">
              <a:solidFill>
                <a:srgbClr val="6E7A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21791" y="921841"/>
            <a:ext cx="2540635" cy="12547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635" algn="ctr">
              <a:lnSpc>
                <a:spcPts val="3040"/>
              </a:lnSpc>
              <a:spcBef>
                <a:spcPts val="670"/>
              </a:spcBef>
            </a:pPr>
            <a:r>
              <a:rPr sz="3000" spc="-40" dirty="0">
                <a:latin typeface="Times New Roman"/>
                <a:cs typeface="Times New Roman"/>
              </a:rPr>
              <a:t>Формирование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ма</a:t>
            </a:r>
            <a:r>
              <a:rPr sz="3000" spc="-95" dirty="0">
                <a:latin typeface="Times New Roman"/>
                <a:cs typeface="Times New Roman"/>
              </a:rPr>
              <a:t>т</a:t>
            </a:r>
            <a:r>
              <a:rPr sz="3000" spc="-80" dirty="0">
                <a:latin typeface="Times New Roman"/>
                <a:cs typeface="Times New Roman"/>
              </a:rPr>
              <a:t>ематичес</a:t>
            </a:r>
            <a:r>
              <a:rPr sz="3000" spc="-90" dirty="0">
                <a:latin typeface="Times New Roman"/>
                <a:cs typeface="Times New Roman"/>
              </a:rPr>
              <a:t>к</a:t>
            </a:r>
            <a:r>
              <a:rPr sz="3000" spc="15" dirty="0">
                <a:latin typeface="Times New Roman"/>
                <a:cs typeface="Times New Roman"/>
              </a:rPr>
              <a:t>ой  </a:t>
            </a:r>
            <a:r>
              <a:rPr sz="3000" spc="-50" dirty="0">
                <a:latin typeface="Times New Roman"/>
                <a:cs typeface="Times New Roman"/>
              </a:rPr>
              <a:t>грамотности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2039" y="2350007"/>
            <a:ext cx="2723515" cy="3776979"/>
            <a:chOff x="1082039" y="2350007"/>
            <a:chExt cx="2723515" cy="3776979"/>
          </a:xfrm>
        </p:grpSpPr>
        <p:sp>
          <p:nvSpPr>
            <p:cNvPr id="7" name="object 7"/>
            <p:cNvSpPr/>
            <p:nvPr/>
          </p:nvSpPr>
          <p:spPr>
            <a:xfrm>
              <a:off x="1089659" y="2357627"/>
              <a:ext cx="300990" cy="1129030"/>
            </a:xfrm>
            <a:custGeom>
              <a:avLst/>
              <a:gdLst/>
              <a:ahLst/>
              <a:cxnLst/>
              <a:rect l="l" t="t" r="r" b="b"/>
              <a:pathLst>
                <a:path w="300990" h="1129029">
                  <a:moveTo>
                    <a:pt x="0" y="0"/>
                  </a:moveTo>
                  <a:lnTo>
                    <a:pt x="0" y="1128649"/>
                  </a:lnTo>
                  <a:lnTo>
                    <a:pt x="300990" y="1128649"/>
                  </a:lnTo>
                </a:path>
              </a:pathLst>
            </a:custGeom>
            <a:ln w="15240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9887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8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8"/>
                  </a:lnTo>
                  <a:lnTo>
                    <a:pt x="0" y="1353820"/>
                  </a:lnTo>
                  <a:lnTo>
                    <a:pt x="7664" y="1401352"/>
                  </a:lnTo>
                  <a:lnTo>
                    <a:pt x="29008" y="1442630"/>
                  </a:lnTo>
                  <a:lnTo>
                    <a:pt x="61557" y="1475179"/>
                  </a:lnTo>
                  <a:lnTo>
                    <a:pt x="102835" y="1496523"/>
                  </a:lnTo>
                  <a:lnTo>
                    <a:pt x="150368" y="1504188"/>
                  </a:lnTo>
                  <a:lnTo>
                    <a:pt x="2257552" y="1504188"/>
                  </a:lnTo>
                  <a:lnTo>
                    <a:pt x="2305084" y="1496523"/>
                  </a:lnTo>
                  <a:lnTo>
                    <a:pt x="2346362" y="1475179"/>
                  </a:lnTo>
                  <a:lnTo>
                    <a:pt x="2378911" y="1442630"/>
                  </a:lnTo>
                  <a:lnTo>
                    <a:pt x="2400255" y="1401352"/>
                  </a:lnTo>
                  <a:lnTo>
                    <a:pt x="2407920" y="1353820"/>
                  </a:lnTo>
                  <a:lnTo>
                    <a:pt x="2407920" y="150368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9887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8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8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8"/>
                  </a:lnTo>
                  <a:lnTo>
                    <a:pt x="2407920" y="1353820"/>
                  </a:lnTo>
                  <a:lnTo>
                    <a:pt x="2400255" y="1401352"/>
                  </a:lnTo>
                  <a:lnTo>
                    <a:pt x="2378911" y="1442630"/>
                  </a:lnTo>
                  <a:lnTo>
                    <a:pt x="2346362" y="1475179"/>
                  </a:lnTo>
                  <a:lnTo>
                    <a:pt x="2305084" y="1496523"/>
                  </a:lnTo>
                  <a:lnTo>
                    <a:pt x="2257552" y="1504188"/>
                  </a:lnTo>
                  <a:lnTo>
                    <a:pt x="150368" y="1504188"/>
                  </a:lnTo>
                  <a:lnTo>
                    <a:pt x="102835" y="1496523"/>
                  </a:lnTo>
                  <a:lnTo>
                    <a:pt x="61557" y="1475179"/>
                  </a:lnTo>
                  <a:lnTo>
                    <a:pt x="29008" y="1442630"/>
                  </a:lnTo>
                  <a:lnTo>
                    <a:pt x="7664" y="1401352"/>
                  </a:lnTo>
                  <a:lnTo>
                    <a:pt x="0" y="1353820"/>
                  </a:lnTo>
                  <a:lnTo>
                    <a:pt x="0" y="150368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659" y="2357627"/>
              <a:ext cx="300990" cy="3009900"/>
            </a:xfrm>
            <a:custGeom>
              <a:avLst/>
              <a:gdLst/>
              <a:ahLst/>
              <a:cxnLst/>
              <a:rect l="l" t="t" r="r" b="b"/>
              <a:pathLst>
                <a:path w="300990" h="3009900">
                  <a:moveTo>
                    <a:pt x="0" y="0"/>
                  </a:moveTo>
                  <a:lnTo>
                    <a:pt x="0" y="3009773"/>
                  </a:lnTo>
                  <a:lnTo>
                    <a:pt x="300990" y="3009773"/>
                  </a:lnTo>
                </a:path>
              </a:pathLst>
            </a:custGeom>
            <a:ln w="15239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9887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8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7"/>
                  </a:lnTo>
                  <a:lnTo>
                    <a:pt x="0" y="1353769"/>
                  </a:lnTo>
                  <a:lnTo>
                    <a:pt x="7664" y="1401311"/>
                  </a:lnTo>
                  <a:lnTo>
                    <a:pt x="29008" y="1442603"/>
                  </a:lnTo>
                  <a:lnTo>
                    <a:pt x="61557" y="1475164"/>
                  </a:lnTo>
                  <a:lnTo>
                    <a:pt x="102835" y="1496519"/>
                  </a:lnTo>
                  <a:lnTo>
                    <a:pt x="150368" y="1504187"/>
                  </a:lnTo>
                  <a:lnTo>
                    <a:pt x="2257552" y="1504187"/>
                  </a:lnTo>
                  <a:lnTo>
                    <a:pt x="2305084" y="1496519"/>
                  </a:lnTo>
                  <a:lnTo>
                    <a:pt x="2346362" y="1475164"/>
                  </a:lnTo>
                  <a:lnTo>
                    <a:pt x="2378911" y="1442603"/>
                  </a:lnTo>
                  <a:lnTo>
                    <a:pt x="2400255" y="1401311"/>
                  </a:lnTo>
                  <a:lnTo>
                    <a:pt x="2407920" y="1353769"/>
                  </a:lnTo>
                  <a:lnTo>
                    <a:pt x="2407920" y="150367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9887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7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8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7"/>
                  </a:lnTo>
                  <a:lnTo>
                    <a:pt x="2407920" y="1353769"/>
                  </a:lnTo>
                  <a:lnTo>
                    <a:pt x="2400255" y="1401311"/>
                  </a:lnTo>
                  <a:lnTo>
                    <a:pt x="2378911" y="1442603"/>
                  </a:lnTo>
                  <a:lnTo>
                    <a:pt x="2346362" y="1475164"/>
                  </a:lnTo>
                  <a:lnTo>
                    <a:pt x="2305084" y="1496519"/>
                  </a:lnTo>
                  <a:lnTo>
                    <a:pt x="2257552" y="1504187"/>
                  </a:lnTo>
                  <a:lnTo>
                    <a:pt x="150368" y="1504187"/>
                  </a:lnTo>
                  <a:lnTo>
                    <a:pt x="102835" y="1496519"/>
                  </a:lnTo>
                  <a:lnTo>
                    <a:pt x="61557" y="1475164"/>
                  </a:lnTo>
                  <a:lnTo>
                    <a:pt x="29008" y="1442603"/>
                  </a:lnTo>
                  <a:lnTo>
                    <a:pt x="7664" y="1401311"/>
                  </a:lnTo>
                  <a:lnTo>
                    <a:pt x="0" y="1353769"/>
                  </a:lnTo>
                  <a:lnTo>
                    <a:pt x="0" y="150367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21967" y="4693411"/>
            <a:ext cx="2142490" cy="12941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ct val="84500"/>
              </a:lnSpc>
              <a:spcBef>
                <a:spcPts val="375"/>
              </a:spcBef>
            </a:pPr>
            <a:r>
              <a:rPr sz="1500" spc="-80" dirty="0">
                <a:latin typeface="Times New Roman"/>
                <a:cs typeface="Times New Roman"/>
              </a:rPr>
              <a:t>В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9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80" dirty="0">
                <a:latin typeface="Times New Roman"/>
                <a:cs typeface="Times New Roman"/>
              </a:rPr>
              <a:t>в</a:t>
            </a:r>
            <a:r>
              <a:rPr sz="1500" spc="-50" dirty="0">
                <a:latin typeface="Times New Roman"/>
                <a:cs typeface="Times New Roman"/>
              </a:rPr>
              <a:t>.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д</a:t>
            </a:r>
            <a:r>
              <a:rPr sz="1500" spc="-20" dirty="0">
                <a:latin typeface="Times New Roman"/>
                <a:cs typeface="Times New Roman"/>
              </a:rPr>
              <a:t>о</a:t>
            </a:r>
            <a:r>
              <a:rPr sz="1500" spc="-15" dirty="0">
                <a:latin typeface="Times New Roman"/>
                <a:cs typeface="Times New Roman"/>
              </a:rPr>
              <a:t>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н.э.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95" dirty="0">
                <a:latin typeface="Times New Roman"/>
                <a:cs typeface="Times New Roman"/>
              </a:rPr>
              <a:t>ж</a:t>
            </a:r>
            <a:r>
              <a:rPr sz="1500" spc="-25" dirty="0">
                <a:latin typeface="Times New Roman"/>
                <a:cs typeface="Times New Roman"/>
              </a:rPr>
              <a:t>ит</a:t>
            </a:r>
            <a:r>
              <a:rPr sz="1500" spc="-30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ли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Тира  </a:t>
            </a:r>
            <a:r>
              <a:rPr sz="1500" spc="-20" dirty="0">
                <a:latin typeface="Times New Roman"/>
                <a:cs typeface="Times New Roman"/>
              </a:rPr>
              <a:t>основали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70" dirty="0">
                <a:latin typeface="Times New Roman"/>
                <a:cs typeface="Times New Roman"/>
              </a:rPr>
              <a:t>в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С.Африке 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Карфаген.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Сколько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веков 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назад?</a:t>
            </a:r>
            <a:endParaRPr sz="1500">
              <a:latin typeface="Times New Roman"/>
              <a:cs typeface="Times New Roman"/>
            </a:endParaRPr>
          </a:p>
          <a:p>
            <a:pPr marL="158750" marR="151130" algn="ctr">
              <a:lnSpc>
                <a:spcPts val="1510"/>
              </a:lnSpc>
              <a:spcBef>
                <a:spcPts val="605"/>
              </a:spcBef>
            </a:pPr>
            <a:r>
              <a:rPr sz="1500" spc="-55" dirty="0">
                <a:latin typeface="Times New Roman"/>
                <a:cs typeface="Times New Roman"/>
              </a:rPr>
              <a:t>Мог </a:t>
            </a:r>
            <a:r>
              <a:rPr sz="1500" dirty="0">
                <a:latin typeface="Times New Roman"/>
                <a:cs typeface="Times New Roman"/>
              </a:rPr>
              <a:t>ли </a:t>
            </a:r>
            <a:r>
              <a:rPr sz="1500" spc="10" dirty="0">
                <a:latin typeface="Times New Roman"/>
                <a:cs typeface="Times New Roman"/>
              </a:rPr>
              <a:t>фараон </a:t>
            </a:r>
            <a:r>
              <a:rPr sz="1500" spc="-50" dirty="0">
                <a:latin typeface="Times New Roman"/>
                <a:cs typeface="Times New Roman"/>
              </a:rPr>
              <a:t>Тутмос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45" dirty="0">
                <a:latin typeface="Times New Roman"/>
                <a:cs typeface="Times New Roman"/>
              </a:rPr>
              <a:t>захватить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этот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город?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3044" y="844296"/>
            <a:ext cx="3025140" cy="1521460"/>
            <a:chOff x="4543044" y="844296"/>
            <a:chExt cx="3025140" cy="1521460"/>
          </a:xfrm>
        </p:grpSpPr>
        <p:sp>
          <p:nvSpPr>
            <p:cNvPr id="15" name="object 15"/>
            <p:cNvSpPr/>
            <p:nvPr/>
          </p:nvSpPr>
          <p:spPr>
            <a:xfrm>
              <a:off x="4550664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2859278" y="0"/>
                  </a:moveTo>
                  <a:lnTo>
                    <a:pt x="150622" y="0"/>
                  </a:lnTo>
                  <a:lnTo>
                    <a:pt x="103014" y="7678"/>
                  </a:lnTo>
                  <a:lnTo>
                    <a:pt x="61667" y="29061"/>
                  </a:lnTo>
                  <a:lnTo>
                    <a:pt x="29061" y="61667"/>
                  </a:lnTo>
                  <a:lnTo>
                    <a:pt x="7678" y="103014"/>
                  </a:lnTo>
                  <a:lnTo>
                    <a:pt x="0" y="150622"/>
                  </a:lnTo>
                  <a:lnTo>
                    <a:pt x="0" y="1355089"/>
                  </a:lnTo>
                  <a:lnTo>
                    <a:pt x="7678" y="1402697"/>
                  </a:lnTo>
                  <a:lnTo>
                    <a:pt x="29061" y="1444044"/>
                  </a:lnTo>
                  <a:lnTo>
                    <a:pt x="61667" y="1476650"/>
                  </a:lnTo>
                  <a:lnTo>
                    <a:pt x="103014" y="1498033"/>
                  </a:lnTo>
                  <a:lnTo>
                    <a:pt x="150622" y="1505712"/>
                  </a:lnTo>
                  <a:lnTo>
                    <a:pt x="2859278" y="1505712"/>
                  </a:lnTo>
                  <a:lnTo>
                    <a:pt x="2906885" y="1498033"/>
                  </a:lnTo>
                  <a:lnTo>
                    <a:pt x="2948232" y="1476650"/>
                  </a:lnTo>
                  <a:lnTo>
                    <a:pt x="2980838" y="1444044"/>
                  </a:lnTo>
                  <a:lnTo>
                    <a:pt x="3002221" y="1402697"/>
                  </a:lnTo>
                  <a:lnTo>
                    <a:pt x="3009900" y="1355089"/>
                  </a:lnTo>
                  <a:lnTo>
                    <a:pt x="3009900" y="150622"/>
                  </a:lnTo>
                  <a:lnTo>
                    <a:pt x="3002221" y="103014"/>
                  </a:lnTo>
                  <a:lnTo>
                    <a:pt x="2980838" y="61667"/>
                  </a:lnTo>
                  <a:lnTo>
                    <a:pt x="2948232" y="29061"/>
                  </a:lnTo>
                  <a:lnTo>
                    <a:pt x="2906885" y="7678"/>
                  </a:lnTo>
                  <a:lnTo>
                    <a:pt x="285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0664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0" y="150622"/>
                  </a:moveTo>
                  <a:lnTo>
                    <a:pt x="7678" y="103014"/>
                  </a:lnTo>
                  <a:lnTo>
                    <a:pt x="29061" y="61667"/>
                  </a:lnTo>
                  <a:lnTo>
                    <a:pt x="61667" y="29061"/>
                  </a:lnTo>
                  <a:lnTo>
                    <a:pt x="103014" y="7678"/>
                  </a:lnTo>
                  <a:lnTo>
                    <a:pt x="150622" y="0"/>
                  </a:lnTo>
                  <a:lnTo>
                    <a:pt x="2859278" y="0"/>
                  </a:lnTo>
                  <a:lnTo>
                    <a:pt x="2906885" y="7678"/>
                  </a:lnTo>
                  <a:lnTo>
                    <a:pt x="2948232" y="29061"/>
                  </a:lnTo>
                  <a:lnTo>
                    <a:pt x="2980838" y="61667"/>
                  </a:lnTo>
                  <a:lnTo>
                    <a:pt x="3002221" y="103014"/>
                  </a:lnTo>
                  <a:lnTo>
                    <a:pt x="3009900" y="150622"/>
                  </a:lnTo>
                  <a:lnTo>
                    <a:pt x="3009900" y="1355089"/>
                  </a:lnTo>
                  <a:lnTo>
                    <a:pt x="3002221" y="1402697"/>
                  </a:lnTo>
                  <a:lnTo>
                    <a:pt x="2980838" y="1444044"/>
                  </a:lnTo>
                  <a:lnTo>
                    <a:pt x="2948232" y="1476650"/>
                  </a:lnTo>
                  <a:lnTo>
                    <a:pt x="2906885" y="1498033"/>
                  </a:lnTo>
                  <a:lnTo>
                    <a:pt x="2859278" y="1505712"/>
                  </a:lnTo>
                  <a:lnTo>
                    <a:pt x="150622" y="1505712"/>
                  </a:lnTo>
                  <a:lnTo>
                    <a:pt x="103014" y="1498033"/>
                  </a:lnTo>
                  <a:lnTo>
                    <a:pt x="61667" y="1476650"/>
                  </a:lnTo>
                  <a:lnTo>
                    <a:pt x="29061" y="1444044"/>
                  </a:lnTo>
                  <a:lnTo>
                    <a:pt x="7678" y="1402697"/>
                  </a:lnTo>
                  <a:lnTo>
                    <a:pt x="0" y="1355089"/>
                  </a:lnTo>
                  <a:lnTo>
                    <a:pt x="0" y="150622"/>
                  </a:lnTo>
                  <a:close/>
                </a:path>
              </a:pathLst>
            </a:custGeom>
            <a:ln w="15240">
              <a:solidFill>
                <a:srgbClr val="6E7A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51653" y="921841"/>
            <a:ext cx="2407920" cy="12547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10820" marR="5080" indent="-198120">
              <a:lnSpc>
                <a:spcPts val="3040"/>
              </a:lnSpc>
              <a:spcBef>
                <a:spcPts val="670"/>
              </a:spcBef>
            </a:pPr>
            <a:r>
              <a:rPr sz="3000" spc="-35" dirty="0">
                <a:latin typeface="Times New Roman"/>
                <a:cs typeface="Times New Roman"/>
              </a:rPr>
              <a:t>Форми</a:t>
            </a:r>
            <a:r>
              <a:rPr sz="3000" spc="-20" dirty="0">
                <a:latin typeface="Times New Roman"/>
                <a:cs typeface="Times New Roman"/>
              </a:rPr>
              <a:t>р</a:t>
            </a:r>
            <a:r>
              <a:rPr sz="3000" spc="-55" dirty="0">
                <a:latin typeface="Times New Roman"/>
                <a:cs typeface="Times New Roman"/>
              </a:rPr>
              <a:t>ова</a:t>
            </a:r>
            <a:r>
              <a:rPr sz="3000" spc="-50" dirty="0">
                <a:latin typeface="Times New Roman"/>
                <a:cs typeface="Times New Roman"/>
              </a:rPr>
              <a:t>н</a:t>
            </a:r>
            <a:r>
              <a:rPr sz="3000" spc="-25" dirty="0">
                <a:latin typeface="Times New Roman"/>
                <a:cs typeface="Times New Roman"/>
              </a:rPr>
              <a:t>ие  </a:t>
            </a:r>
            <a:r>
              <a:rPr sz="3000" spc="15" dirty="0">
                <a:latin typeface="Times New Roman"/>
                <a:cs typeface="Times New Roman"/>
              </a:rPr>
              <a:t>финансовой 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грамотности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43271" y="2350007"/>
            <a:ext cx="2725420" cy="3776979"/>
            <a:chOff x="4843271" y="2350007"/>
            <a:chExt cx="2725420" cy="3776979"/>
          </a:xfrm>
        </p:grpSpPr>
        <p:sp>
          <p:nvSpPr>
            <p:cNvPr id="19" name="object 19"/>
            <p:cNvSpPr/>
            <p:nvPr/>
          </p:nvSpPr>
          <p:spPr>
            <a:xfrm>
              <a:off x="4850891" y="2357627"/>
              <a:ext cx="300990" cy="1129030"/>
            </a:xfrm>
            <a:custGeom>
              <a:avLst/>
              <a:gdLst/>
              <a:ahLst/>
              <a:cxnLst/>
              <a:rect l="l" t="t" r="r" b="b"/>
              <a:pathLst>
                <a:path w="300989" h="1129029">
                  <a:moveTo>
                    <a:pt x="0" y="0"/>
                  </a:moveTo>
                  <a:lnTo>
                    <a:pt x="0" y="1128649"/>
                  </a:lnTo>
                  <a:lnTo>
                    <a:pt x="300990" y="1128649"/>
                  </a:lnTo>
                </a:path>
              </a:pathLst>
            </a:custGeom>
            <a:ln w="15240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2643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7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8"/>
                  </a:lnTo>
                  <a:lnTo>
                    <a:pt x="0" y="1353820"/>
                  </a:lnTo>
                  <a:lnTo>
                    <a:pt x="7664" y="1401352"/>
                  </a:lnTo>
                  <a:lnTo>
                    <a:pt x="29008" y="1442630"/>
                  </a:lnTo>
                  <a:lnTo>
                    <a:pt x="61557" y="1475179"/>
                  </a:lnTo>
                  <a:lnTo>
                    <a:pt x="102835" y="1496523"/>
                  </a:lnTo>
                  <a:lnTo>
                    <a:pt x="150367" y="1504188"/>
                  </a:lnTo>
                  <a:lnTo>
                    <a:pt x="2257552" y="1504188"/>
                  </a:lnTo>
                  <a:lnTo>
                    <a:pt x="2305084" y="1496523"/>
                  </a:lnTo>
                  <a:lnTo>
                    <a:pt x="2346362" y="1475179"/>
                  </a:lnTo>
                  <a:lnTo>
                    <a:pt x="2378911" y="1442630"/>
                  </a:lnTo>
                  <a:lnTo>
                    <a:pt x="2400255" y="1401352"/>
                  </a:lnTo>
                  <a:lnTo>
                    <a:pt x="2407920" y="1353820"/>
                  </a:lnTo>
                  <a:lnTo>
                    <a:pt x="2407920" y="150368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52643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8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7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8"/>
                  </a:lnTo>
                  <a:lnTo>
                    <a:pt x="2407920" y="1353820"/>
                  </a:lnTo>
                  <a:lnTo>
                    <a:pt x="2400255" y="1401352"/>
                  </a:lnTo>
                  <a:lnTo>
                    <a:pt x="2378911" y="1442630"/>
                  </a:lnTo>
                  <a:lnTo>
                    <a:pt x="2346362" y="1475179"/>
                  </a:lnTo>
                  <a:lnTo>
                    <a:pt x="2305084" y="1496523"/>
                  </a:lnTo>
                  <a:lnTo>
                    <a:pt x="2257552" y="1504188"/>
                  </a:lnTo>
                  <a:lnTo>
                    <a:pt x="150367" y="1504188"/>
                  </a:lnTo>
                  <a:lnTo>
                    <a:pt x="102835" y="1496523"/>
                  </a:lnTo>
                  <a:lnTo>
                    <a:pt x="61557" y="1475179"/>
                  </a:lnTo>
                  <a:lnTo>
                    <a:pt x="29008" y="1442630"/>
                  </a:lnTo>
                  <a:lnTo>
                    <a:pt x="7664" y="1401352"/>
                  </a:lnTo>
                  <a:lnTo>
                    <a:pt x="0" y="1353820"/>
                  </a:lnTo>
                  <a:lnTo>
                    <a:pt x="0" y="150368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50891" y="2357627"/>
              <a:ext cx="300990" cy="3009900"/>
            </a:xfrm>
            <a:custGeom>
              <a:avLst/>
              <a:gdLst/>
              <a:ahLst/>
              <a:cxnLst/>
              <a:rect l="l" t="t" r="r" b="b"/>
              <a:pathLst>
                <a:path w="300989" h="3009900">
                  <a:moveTo>
                    <a:pt x="0" y="0"/>
                  </a:moveTo>
                  <a:lnTo>
                    <a:pt x="0" y="3009773"/>
                  </a:lnTo>
                  <a:lnTo>
                    <a:pt x="300990" y="3009773"/>
                  </a:lnTo>
                </a:path>
              </a:pathLst>
            </a:custGeom>
            <a:ln w="15240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52643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7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7"/>
                  </a:lnTo>
                  <a:lnTo>
                    <a:pt x="0" y="1353769"/>
                  </a:lnTo>
                  <a:lnTo>
                    <a:pt x="7664" y="1401311"/>
                  </a:lnTo>
                  <a:lnTo>
                    <a:pt x="29008" y="1442603"/>
                  </a:lnTo>
                  <a:lnTo>
                    <a:pt x="61557" y="1475164"/>
                  </a:lnTo>
                  <a:lnTo>
                    <a:pt x="102835" y="1496519"/>
                  </a:lnTo>
                  <a:lnTo>
                    <a:pt x="150367" y="1504187"/>
                  </a:lnTo>
                  <a:lnTo>
                    <a:pt x="2257552" y="1504187"/>
                  </a:lnTo>
                  <a:lnTo>
                    <a:pt x="2305084" y="1496519"/>
                  </a:lnTo>
                  <a:lnTo>
                    <a:pt x="2346362" y="1475164"/>
                  </a:lnTo>
                  <a:lnTo>
                    <a:pt x="2378911" y="1442603"/>
                  </a:lnTo>
                  <a:lnTo>
                    <a:pt x="2400255" y="1401311"/>
                  </a:lnTo>
                  <a:lnTo>
                    <a:pt x="2407920" y="1353769"/>
                  </a:lnTo>
                  <a:lnTo>
                    <a:pt x="2407920" y="150367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52643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7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7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7"/>
                  </a:lnTo>
                  <a:lnTo>
                    <a:pt x="2407920" y="1353769"/>
                  </a:lnTo>
                  <a:lnTo>
                    <a:pt x="2400255" y="1401311"/>
                  </a:lnTo>
                  <a:lnTo>
                    <a:pt x="2378911" y="1442603"/>
                  </a:lnTo>
                  <a:lnTo>
                    <a:pt x="2346362" y="1475164"/>
                  </a:lnTo>
                  <a:lnTo>
                    <a:pt x="2305084" y="1496519"/>
                  </a:lnTo>
                  <a:lnTo>
                    <a:pt x="2257552" y="1504187"/>
                  </a:lnTo>
                  <a:lnTo>
                    <a:pt x="150367" y="1504187"/>
                  </a:lnTo>
                  <a:lnTo>
                    <a:pt x="102835" y="1496519"/>
                  </a:lnTo>
                  <a:lnTo>
                    <a:pt x="61557" y="1475164"/>
                  </a:lnTo>
                  <a:lnTo>
                    <a:pt x="29008" y="1442603"/>
                  </a:lnTo>
                  <a:lnTo>
                    <a:pt x="7664" y="1401311"/>
                  </a:lnTo>
                  <a:lnTo>
                    <a:pt x="0" y="1353769"/>
                  </a:lnTo>
                  <a:lnTo>
                    <a:pt x="0" y="150367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25288" y="4752594"/>
            <a:ext cx="2260600" cy="117665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algn="ctr">
              <a:lnSpc>
                <a:spcPts val="1520"/>
              </a:lnSpc>
              <a:spcBef>
                <a:spcPts val="384"/>
              </a:spcBef>
            </a:pPr>
            <a:r>
              <a:rPr sz="1500" spc="-30" dirty="0">
                <a:latin typeface="Times New Roman"/>
                <a:cs typeface="Times New Roman"/>
              </a:rPr>
              <a:t>Какой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товар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пользовался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бы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спр</a:t>
            </a:r>
            <a:r>
              <a:rPr sz="1500" spc="5" dirty="0">
                <a:latin typeface="Times New Roman"/>
                <a:cs typeface="Times New Roman"/>
              </a:rPr>
              <a:t>о</a:t>
            </a:r>
            <a:r>
              <a:rPr sz="1500" spc="-35" dirty="0">
                <a:latin typeface="Times New Roman"/>
                <a:cs typeface="Times New Roman"/>
              </a:rPr>
              <a:t>сом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130" dirty="0">
                <a:latin typeface="Times New Roman"/>
                <a:cs typeface="Times New Roman"/>
              </a:rPr>
              <a:t>у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160" dirty="0">
                <a:latin typeface="Times New Roman"/>
                <a:cs typeface="Times New Roman"/>
              </a:rPr>
              <a:t>ф</a:t>
            </a:r>
            <a:r>
              <a:rPr sz="1500" spc="10" dirty="0">
                <a:latin typeface="Times New Roman"/>
                <a:cs typeface="Times New Roman"/>
              </a:rPr>
              <a:t>ини</a:t>
            </a:r>
            <a:r>
              <a:rPr sz="1500" spc="-30" dirty="0">
                <a:latin typeface="Times New Roman"/>
                <a:cs typeface="Times New Roman"/>
              </a:rPr>
              <a:t>кийце</a:t>
            </a:r>
            <a:r>
              <a:rPr sz="1500" spc="-35" dirty="0">
                <a:latin typeface="Times New Roman"/>
                <a:cs typeface="Times New Roman"/>
              </a:rPr>
              <a:t>в</a:t>
            </a:r>
            <a:r>
              <a:rPr sz="1500" spc="-120" dirty="0">
                <a:latin typeface="Times New Roman"/>
                <a:cs typeface="Times New Roman"/>
              </a:rPr>
              <a:t>?</a:t>
            </a:r>
            <a:endParaRPr sz="1500">
              <a:latin typeface="Times New Roman"/>
              <a:cs typeface="Times New Roman"/>
            </a:endParaRPr>
          </a:p>
          <a:p>
            <a:pPr marL="108585" marR="99695" indent="-1270" algn="ctr">
              <a:lnSpc>
                <a:spcPts val="1520"/>
              </a:lnSpc>
              <a:spcBef>
                <a:spcPts val="580"/>
              </a:spcBef>
            </a:pPr>
            <a:r>
              <a:rPr sz="1500" spc="-5" dirty="0">
                <a:latin typeface="Times New Roman"/>
                <a:cs typeface="Times New Roman"/>
              </a:rPr>
              <a:t>Что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бы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могли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выгодно 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продать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70" dirty="0">
                <a:latin typeface="Times New Roman"/>
                <a:cs typeface="Times New Roman"/>
              </a:rPr>
              <a:t>в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5" dirty="0">
                <a:latin typeface="Times New Roman"/>
                <a:cs typeface="Times New Roman"/>
              </a:rPr>
              <a:t>других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странах?</a:t>
            </a:r>
            <a:endParaRPr sz="1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315"/>
              </a:spcBef>
            </a:pPr>
            <a:r>
              <a:rPr sz="1500" spc="-25" dirty="0">
                <a:latin typeface="Times New Roman"/>
                <a:cs typeface="Times New Roman"/>
              </a:rPr>
              <a:t>(спрос-предложение)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04276" y="844296"/>
            <a:ext cx="3025140" cy="1521460"/>
            <a:chOff x="8304276" y="844296"/>
            <a:chExt cx="3025140" cy="1521460"/>
          </a:xfrm>
        </p:grpSpPr>
        <p:sp>
          <p:nvSpPr>
            <p:cNvPr id="27" name="object 27"/>
            <p:cNvSpPr/>
            <p:nvPr/>
          </p:nvSpPr>
          <p:spPr>
            <a:xfrm>
              <a:off x="8311896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2859278" y="0"/>
                  </a:moveTo>
                  <a:lnTo>
                    <a:pt x="150622" y="0"/>
                  </a:lnTo>
                  <a:lnTo>
                    <a:pt x="103014" y="7678"/>
                  </a:lnTo>
                  <a:lnTo>
                    <a:pt x="61667" y="29061"/>
                  </a:lnTo>
                  <a:lnTo>
                    <a:pt x="29061" y="61667"/>
                  </a:lnTo>
                  <a:lnTo>
                    <a:pt x="7678" y="103014"/>
                  </a:lnTo>
                  <a:lnTo>
                    <a:pt x="0" y="150622"/>
                  </a:lnTo>
                  <a:lnTo>
                    <a:pt x="0" y="1355089"/>
                  </a:lnTo>
                  <a:lnTo>
                    <a:pt x="7678" y="1402697"/>
                  </a:lnTo>
                  <a:lnTo>
                    <a:pt x="29061" y="1444044"/>
                  </a:lnTo>
                  <a:lnTo>
                    <a:pt x="61667" y="1476650"/>
                  </a:lnTo>
                  <a:lnTo>
                    <a:pt x="103014" y="1498033"/>
                  </a:lnTo>
                  <a:lnTo>
                    <a:pt x="150622" y="1505712"/>
                  </a:lnTo>
                  <a:lnTo>
                    <a:pt x="2859278" y="1505712"/>
                  </a:lnTo>
                  <a:lnTo>
                    <a:pt x="2906885" y="1498033"/>
                  </a:lnTo>
                  <a:lnTo>
                    <a:pt x="2948232" y="1476650"/>
                  </a:lnTo>
                  <a:lnTo>
                    <a:pt x="2980838" y="1444044"/>
                  </a:lnTo>
                  <a:lnTo>
                    <a:pt x="3002221" y="1402697"/>
                  </a:lnTo>
                  <a:lnTo>
                    <a:pt x="3009900" y="1355089"/>
                  </a:lnTo>
                  <a:lnTo>
                    <a:pt x="3009900" y="150622"/>
                  </a:lnTo>
                  <a:lnTo>
                    <a:pt x="3002221" y="103014"/>
                  </a:lnTo>
                  <a:lnTo>
                    <a:pt x="2980838" y="61667"/>
                  </a:lnTo>
                  <a:lnTo>
                    <a:pt x="2948232" y="29061"/>
                  </a:lnTo>
                  <a:lnTo>
                    <a:pt x="2906885" y="7678"/>
                  </a:lnTo>
                  <a:lnTo>
                    <a:pt x="2859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11896" y="851916"/>
              <a:ext cx="3009900" cy="1506220"/>
            </a:xfrm>
            <a:custGeom>
              <a:avLst/>
              <a:gdLst/>
              <a:ahLst/>
              <a:cxnLst/>
              <a:rect l="l" t="t" r="r" b="b"/>
              <a:pathLst>
                <a:path w="3009900" h="1506220">
                  <a:moveTo>
                    <a:pt x="0" y="150622"/>
                  </a:moveTo>
                  <a:lnTo>
                    <a:pt x="7678" y="103014"/>
                  </a:lnTo>
                  <a:lnTo>
                    <a:pt x="29061" y="61667"/>
                  </a:lnTo>
                  <a:lnTo>
                    <a:pt x="61667" y="29061"/>
                  </a:lnTo>
                  <a:lnTo>
                    <a:pt x="103014" y="7678"/>
                  </a:lnTo>
                  <a:lnTo>
                    <a:pt x="150622" y="0"/>
                  </a:lnTo>
                  <a:lnTo>
                    <a:pt x="2859278" y="0"/>
                  </a:lnTo>
                  <a:lnTo>
                    <a:pt x="2906885" y="7678"/>
                  </a:lnTo>
                  <a:lnTo>
                    <a:pt x="2948232" y="29061"/>
                  </a:lnTo>
                  <a:lnTo>
                    <a:pt x="2980838" y="61667"/>
                  </a:lnTo>
                  <a:lnTo>
                    <a:pt x="3002221" y="103014"/>
                  </a:lnTo>
                  <a:lnTo>
                    <a:pt x="3009900" y="150622"/>
                  </a:lnTo>
                  <a:lnTo>
                    <a:pt x="3009900" y="1355089"/>
                  </a:lnTo>
                  <a:lnTo>
                    <a:pt x="3002221" y="1402697"/>
                  </a:lnTo>
                  <a:lnTo>
                    <a:pt x="2980838" y="1444044"/>
                  </a:lnTo>
                  <a:lnTo>
                    <a:pt x="2948232" y="1476650"/>
                  </a:lnTo>
                  <a:lnTo>
                    <a:pt x="2906885" y="1498033"/>
                  </a:lnTo>
                  <a:lnTo>
                    <a:pt x="2859278" y="1505712"/>
                  </a:lnTo>
                  <a:lnTo>
                    <a:pt x="150622" y="1505712"/>
                  </a:lnTo>
                  <a:lnTo>
                    <a:pt x="103014" y="1498033"/>
                  </a:lnTo>
                  <a:lnTo>
                    <a:pt x="61667" y="1476650"/>
                  </a:lnTo>
                  <a:lnTo>
                    <a:pt x="29061" y="1444044"/>
                  </a:lnTo>
                  <a:lnTo>
                    <a:pt x="7678" y="1402697"/>
                  </a:lnTo>
                  <a:lnTo>
                    <a:pt x="0" y="1355089"/>
                  </a:lnTo>
                  <a:lnTo>
                    <a:pt x="0" y="150622"/>
                  </a:lnTo>
                  <a:close/>
                </a:path>
              </a:pathLst>
            </a:custGeom>
            <a:ln w="15240">
              <a:solidFill>
                <a:srgbClr val="6E7A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614409" y="847090"/>
            <a:ext cx="2407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59190" y="1382395"/>
            <a:ext cx="2119630" cy="8699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26364">
              <a:lnSpc>
                <a:spcPts val="3050"/>
              </a:lnSpc>
              <a:spcBef>
                <a:spcPts val="660"/>
              </a:spcBef>
            </a:pPr>
            <a:r>
              <a:rPr sz="3000" spc="-65" dirty="0">
                <a:latin typeface="Times New Roman"/>
                <a:cs typeface="Times New Roman"/>
              </a:rPr>
              <a:t>глобальных 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компетенций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606028" y="2350007"/>
            <a:ext cx="2723515" cy="1896110"/>
            <a:chOff x="8606028" y="2350007"/>
            <a:chExt cx="2723515" cy="1896110"/>
          </a:xfrm>
        </p:grpSpPr>
        <p:sp>
          <p:nvSpPr>
            <p:cNvPr id="32" name="object 32"/>
            <p:cNvSpPr/>
            <p:nvPr/>
          </p:nvSpPr>
          <p:spPr>
            <a:xfrm>
              <a:off x="8613648" y="2357627"/>
              <a:ext cx="300990" cy="1129030"/>
            </a:xfrm>
            <a:custGeom>
              <a:avLst/>
              <a:gdLst/>
              <a:ahLst/>
              <a:cxnLst/>
              <a:rect l="l" t="t" r="r" b="b"/>
              <a:pathLst>
                <a:path w="300990" h="1129029">
                  <a:moveTo>
                    <a:pt x="0" y="0"/>
                  </a:moveTo>
                  <a:lnTo>
                    <a:pt x="0" y="1128649"/>
                  </a:lnTo>
                  <a:lnTo>
                    <a:pt x="300990" y="1128649"/>
                  </a:lnTo>
                </a:path>
              </a:pathLst>
            </a:custGeom>
            <a:ln w="15240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3876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8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8"/>
                  </a:lnTo>
                  <a:lnTo>
                    <a:pt x="0" y="1353820"/>
                  </a:lnTo>
                  <a:lnTo>
                    <a:pt x="7664" y="1401352"/>
                  </a:lnTo>
                  <a:lnTo>
                    <a:pt x="29008" y="1442630"/>
                  </a:lnTo>
                  <a:lnTo>
                    <a:pt x="61557" y="1475179"/>
                  </a:lnTo>
                  <a:lnTo>
                    <a:pt x="102835" y="1496523"/>
                  </a:lnTo>
                  <a:lnTo>
                    <a:pt x="150368" y="1504188"/>
                  </a:lnTo>
                  <a:lnTo>
                    <a:pt x="2257552" y="1504188"/>
                  </a:lnTo>
                  <a:lnTo>
                    <a:pt x="2305084" y="1496523"/>
                  </a:lnTo>
                  <a:lnTo>
                    <a:pt x="2346362" y="1475179"/>
                  </a:lnTo>
                  <a:lnTo>
                    <a:pt x="2378911" y="1442630"/>
                  </a:lnTo>
                  <a:lnTo>
                    <a:pt x="2400255" y="1401352"/>
                  </a:lnTo>
                  <a:lnTo>
                    <a:pt x="2407920" y="1353820"/>
                  </a:lnTo>
                  <a:lnTo>
                    <a:pt x="2407920" y="150368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13876" y="2734055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8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8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8"/>
                  </a:lnTo>
                  <a:lnTo>
                    <a:pt x="2407920" y="1353820"/>
                  </a:lnTo>
                  <a:lnTo>
                    <a:pt x="2400255" y="1401352"/>
                  </a:lnTo>
                  <a:lnTo>
                    <a:pt x="2378911" y="1442630"/>
                  </a:lnTo>
                  <a:lnTo>
                    <a:pt x="2346362" y="1475179"/>
                  </a:lnTo>
                  <a:lnTo>
                    <a:pt x="2305084" y="1496523"/>
                  </a:lnTo>
                  <a:lnTo>
                    <a:pt x="2257552" y="1504188"/>
                  </a:lnTo>
                  <a:lnTo>
                    <a:pt x="150368" y="1504188"/>
                  </a:lnTo>
                  <a:lnTo>
                    <a:pt x="102835" y="1496523"/>
                  </a:lnTo>
                  <a:lnTo>
                    <a:pt x="61557" y="1475179"/>
                  </a:lnTo>
                  <a:lnTo>
                    <a:pt x="29008" y="1442630"/>
                  </a:lnTo>
                  <a:lnTo>
                    <a:pt x="7664" y="1401352"/>
                  </a:lnTo>
                  <a:lnTo>
                    <a:pt x="0" y="1353820"/>
                  </a:lnTo>
                  <a:lnTo>
                    <a:pt x="0" y="150368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951468" y="2849371"/>
            <a:ext cx="2334895" cy="12192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635" algn="ctr">
              <a:lnSpc>
                <a:spcPct val="84400"/>
              </a:lnSpc>
              <a:spcBef>
                <a:spcPts val="380"/>
              </a:spcBef>
            </a:pPr>
            <a:r>
              <a:rPr sz="1500" spc="-20" dirty="0">
                <a:latin typeface="Times New Roman"/>
                <a:cs typeface="Times New Roman"/>
              </a:rPr>
              <a:t>Предположите, </a:t>
            </a:r>
            <a:r>
              <a:rPr sz="1500" spc="-50" dirty="0">
                <a:latin typeface="Times New Roman"/>
                <a:cs typeface="Times New Roman"/>
              </a:rPr>
              <a:t>какое 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значение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имело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для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развития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человечества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изобретения </a:t>
            </a:r>
            <a:r>
              <a:rPr sz="1500" spc="-10" dirty="0">
                <a:latin typeface="Times New Roman"/>
                <a:cs typeface="Times New Roman"/>
              </a:rPr>
              <a:t> финикийцев? </a:t>
            </a:r>
            <a:r>
              <a:rPr sz="1500" spc="-20" dirty="0">
                <a:latin typeface="Times New Roman"/>
                <a:cs typeface="Times New Roman"/>
              </a:rPr>
              <a:t>Приведите 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факт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70" dirty="0">
                <a:latin typeface="Times New Roman"/>
                <a:cs typeface="Times New Roman"/>
              </a:rPr>
              <a:t>в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подтверждение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своего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мнения.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39" y="2807207"/>
            <a:ext cx="2346960" cy="1281683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983479" y="2683764"/>
            <a:ext cx="2934335" cy="1713230"/>
            <a:chOff x="4983479" y="2683764"/>
            <a:chExt cx="2934335" cy="171323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3479" y="2683764"/>
              <a:ext cx="2933827" cy="17128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8551" y="2878836"/>
              <a:ext cx="2363724" cy="114300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8606028" y="2350007"/>
            <a:ext cx="2723515" cy="3776979"/>
            <a:chOff x="8606028" y="2350007"/>
            <a:chExt cx="2723515" cy="3776979"/>
          </a:xfrm>
        </p:grpSpPr>
        <p:sp>
          <p:nvSpPr>
            <p:cNvPr id="41" name="object 41"/>
            <p:cNvSpPr/>
            <p:nvPr/>
          </p:nvSpPr>
          <p:spPr>
            <a:xfrm>
              <a:off x="8613648" y="2357627"/>
              <a:ext cx="300990" cy="3009900"/>
            </a:xfrm>
            <a:custGeom>
              <a:avLst/>
              <a:gdLst/>
              <a:ahLst/>
              <a:cxnLst/>
              <a:rect l="l" t="t" r="r" b="b"/>
              <a:pathLst>
                <a:path w="300990" h="3009900">
                  <a:moveTo>
                    <a:pt x="0" y="0"/>
                  </a:moveTo>
                  <a:lnTo>
                    <a:pt x="0" y="3009773"/>
                  </a:lnTo>
                  <a:lnTo>
                    <a:pt x="300990" y="3009773"/>
                  </a:lnTo>
                </a:path>
              </a:pathLst>
            </a:custGeom>
            <a:ln w="15240">
              <a:solidFill>
                <a:srgbClr val="606B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13876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2257552" y="0"/>
                  </a:moveTo>
                  <a:lnTo>
                    <a:pt x="150368" y="0"/>
                  </a:lnTo>
                  <a:lnTo>
                    <a:pt x="102835" y="7664"/>
                  </a:lnTo>
                  <a:lnTo>
                    <a:pt x="61557" y="29008"/>
                  </a:lnTo>
                  <a:lnTo>
                    <a:pt x="29008" y="61557"/>
                  </a:lnTo>
                  <a:lnTo>
                    <a:pt x="7664" y="102835"/>
                  </a:lnTo>
                  <a:lnTo>
                    <a:pt x="0" y="150367"/>
                  </a:lnTo>
                  <a:lnTo>
                    <a:pt x="0" y="1353769"/>
                  </a:lnTo>
                  <a:lnTo>
                    <a:pt x="7664" y="1401311"/>
                  </a:lnTo>
                  <a:lnTo>
                    <a:pt x="29008" y="1442603"/>
                  </a:lnTo>
                  <a:lnTo>
                    <a:pt x="61557" y="1475164"/>
                  </a:lnTo>
                  <a:lnTo>
                    <a:pt x="102835" y="1496519"/>
                  </a:lnTo>
                  <a:lnTo>
                    <a:pt x="150368" y="1504187"/>
                  </a:lnTo>
                  <a:lnTo>
                    <a:pt x="2257552" y="1504187"/>
                  </a:lnTo>
                  <a:lnTo>
                    <a:pt x="2305084" y="1496519"/>
                  </a:lnTo>
                  <a:lnTo>
                    <a:pt x="2346362" y="1475164"/>
                  </a:lnTo>
                  <a:lnTo>
                    <a:pt x="2378911" y="1442603"/>
                  </a:lnTo>
                  <a:lnTo>
                    <a:pt x="2400255" y="1401311"/>
                  </a:lnTo>
                  <a:lnTo>
                    <a:pt x="2407920" y="1353769"/>
                  </a:lnTo>
                  <a:lnTo>
                    <a:pt x="2407920" y="150367"/>
                  </a:lnTo>
                  <a:lnTo>
                    <a:pt x="2400255" y="102835"/>
                  </a:lnTo>
                  <a:lnTo>
                    <a:pt x="2378911" y="61557"/>
                  </a:lnTo>
                  <a:lnTo>
                    <a:pt x="2346362" y="29008"/>
                  </a:lnTo>
                  <a:lnTo>
                    <a:pt x="2305084" y="7664"/>
                  </a:lnTo>
                  <a:lnTo>
                    <a:pt x="2257552" y="0"/>
                  </a:lnTo>
                  <a:close/>
                </a:path>
              </a:pathLst>
            </a:custGeom>
            <a:solidFill>
              <a:srgbClr val="D6DA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13876" y="4614672"/>
              <a:ext cx="2407920" cy="1504315"/>
            </a:xfrm>
            <a:custGeom>
              <a:avLst/>
              <a:gdLst/>
              <a:ahLst/>
              <a:cxnLst/>
              <a:rect l="l" t="t" r="r" b="b"/>
              <a:pathLst>
                <a:path w="2407920" h="1504314">
                  <a:moveTo>
                    <a:pt x="0" y="150367"/>
                  </a:moveTo>
                  <a:lnTo>
                    <a:pt x="7664" y="102835"/>
                  </a:lnTo>
                  <a:lnTo>
                    <a:pt x="29008" y="61557"/>
                  </a:lnTo>
                  <a:lnTo>
                    <a:pt x="61557" y="29008"/>
                  </a:lnTo>
                  <a:lnTo>
                    <a:pt x="102835" y="7664"/>
                  </a:lnTo>
                  <a:lnTo>
                    <a:pt x="150368" y="0"/>
                  </a:lnTo>
                  <a:lnTo>
                    <a:pt x="2257552" y="0"/>
                  </a:lnTo>
                  <a:lnTo>
                    <a:pt x="2305084" y="7664"/>
                  </a:lnTo>
                  <a:lnTo>
                    <a:pt x="2346362" y="29008"/>
                  </a:lnTo>
                  <a:lnTo>
                    <a:pt x="2378911" y="61557"/>
                  </a:lnTo>
                  <a:lnTo>
                    <a:pt x="2400255" y="102835"/>
                  </a:lnTo>
                  <a:lnTo>
                    <a:pt x="2407920" y="150367"/>
                  </a:lnTo>
                  <a:lnTo>
                    <a:pt x="2407920" y="1353769"/>
                  </a:lnTo>
                  <a:lnTo>
                    <a:pt x="2400255" y="1401311"/>
                  </a:lnTo>
                  <a:lnTo>
                    <a:pt x="2378911" y="1442603"/>
                  </a:lnTo>
                  <a:lnTo>
                    <a:pt x="2346362" y="1475164"/>
                  </a:lnTo>
                  <a:lnTo>
                    <a:pt x="2305084" y="1496519"/>
                  </a:lnTo>
                  <a:lnTo>
                    <a:pt x="2257552" y="1504187"/>
                  </a:lnTo>
                  <a:lnTo>
                    <a:pt x="150368" y="1504187"/>
                  </a:lnTo>
                  <a:lnTo>
                    <a:pt x="102835" y="1496519"/>
                  </a:lnTo>
                  <a:lnTo>
                    <a:pt x="61557" y="1475164"/>
                  </a:lnTo>
                  <a:lnTo>
                    <a:pt x="29008" y="1442603"/>
                  </a:lnTo>
                  <a:lnTo>
                    <a:pt x="7664" y="1401311"/>
                  </a:lnTo>
                  <a:lnTo>
                    <a:pt x="0" y="1353769"/>
                  </a:lnTo>
                  <a:lnTo>
                    <a:pt x="0" y="150367"/>
                  </a:lnTo>
                  <a:close/>
                </a:path>
              </a:pathLst>
            </a:custGeom>
            <a:ln w="15240">
              <a:solidFill>
                <a:srgbClr val="7A87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3184" y="4646675"/>
              <a:ext cx="1478279" cy="14447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17905"/>
            <a:ext cx="5290185" cy="587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Times New Roman"/>
                <a:cs typeface="Times New Roman"/>
              </a:rPr>
              <a:t>Вопрос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 marR="200025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Рассказывают,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что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однажды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какой-то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финикийский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пастух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пас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стадо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недалеко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морского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побережья.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Его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собака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разгрызла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морскую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улитку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вернулась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хозяину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мордой,</a:t>
            </a:r>
            <a:endParaRPr sz="1600">
              <a:latin typeface="Times New Roman"/>
              <a:cs typeface="Times New Roman"/>
            </a:endParaRPr>
          </a:p>
          <a:p>
            <a:pPr marL="12700" marR="109855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окрашенной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пурпурным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цветом.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Пастух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подумал,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что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пёс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чем-то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поранился,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поэтому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начал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обтирать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клочком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шерсти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мнимую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кровь,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никакой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раны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обнаружил;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шерсть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же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приобрела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алый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цвет.</a:t>
            </a:r>
            <a:endParaRPr sz="1600">
              <a:latin typeface="Times New Roman"/>
              <a:cs typeface="Times New Roman"/>
            </a:endParaRPr>
          </a:p>
          <a:p>
            <a:pPr marL="12700" marR="175895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Times New Roman"/>
                <a:cs typeface="Times New Roman"/>
              </a:rPr>
              <a:t>Некоторые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финикийцы,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взяв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руки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тяжёлых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камня, </a:t>
            </a:r>
            <a:r>
              <a:rPr sz="1600" spc="-5" dirty="0">
                <a:latin typeface="Times New Roman"/>
                <a:cs typeface="Times New Roman"/>
              </a:rPr>
              <a:t> ныряли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моря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dirty="0">
                <a:latin typeface="Times New Roman"/>
                <a:cs typeface="Times New Roman"/>
              </a:rPr>
              <a:t> доставали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оттуда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раковины,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которых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добывали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несколько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капель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густой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жидкости.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Это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была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пурпурная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краска.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Если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краску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замешивали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погуще,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ткань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становилась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лиловой,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если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пожиже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алой.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Ткань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линяла.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Её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охотно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покупали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цари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князья,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жрецы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военачальники.</a:t>
            </a:r>
            <a:endParaRPr sz="1600">
              <a:latin typeface="Times New Roman"/>
              <a:cs typeface="Times New Roman"/>
            </a:endParaRPr>
          </a:p>
          <a:p>
            <a:pPr marL="12700" marR="461645">
              <a:lnSpc>
                <a:spcPct val="100000"/>
              </a:lnSpc>
              <a:spcBef>
                <a:spcPts val="5"/>
              </a:spcBef>
            </a:pPr>
            <a:r>
              <a:rPr sz="1600" b="1" i="1" spc="-15" dirty="0">
                <a:latin typeface="Times New Roman"/>
                <a:cs typeface="Times New Roman"/>
              </a:rPr>
              <a:t>Какой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вывод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можно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сделать,</a:t>
            </a:r>
            <a:r>
              <a:rPr sz="1600" b="1" i="1" spc="3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основываясь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на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данном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25" dirty="0">
                <a:latin typeface="Times New Roman"/>
                <a:cs typeface="Times New Roman"/>
              </a:rPr>
              <a:t>тексте?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latin typeface="Times New Roman"/>
                <a:cs typeface="Times New Roman"/>
              </a:rPr>
              <a:t>Укажите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правильный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вариант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ответа:</a:t>
            </a:r>
            <a:endParaRPr sz="1400">
              <a:latin typeface="Times New Roman"/>
              <a:cs typeface="Times New Roman"/>
            </a:endParaRPr>
          </a:p>
          <a:p>
            <a:pPr marL="12700" marR="407670">
              <a:lnSpc>
                <a:spcPct val="100000"/>
              </a:lnSpc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dirty="0">
                <a:latin typeface="Times New Roman"/>
                <a:cs typeface="Times New Roman"/>
              </a:rPr>
              <a:t>Финикийцы </a:t>
            </a:r>
            <a:r>
              <a:rPr sz="1400" spc="-5" dirty="0">
                <a:latin typeface="Times New Roman"/>
                <a:cs typeface="Times New Roman"/>
              </a:rPr>
              <a:t>добывали пурпурную краску из </a:t>
            </a:r>
            <a:r>
              <a:rPr sz="1400" spc="-10" dirty="0">
                <a:latin typeface="Times New Roman"/>
                <a:cs typeface="Times New Roman"/>
              </a:rPr>
              <a:t>раковин, </a:t>
            </a:r>
            <a:r>
              <a:rPr sz="1400" spc="-20" dirty="0">
                <a:latin typeface="Times New Roman"/>
                <a:cs typeface="Times New Roman"/>
              </a:rPr>
              <a:t>которые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находили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25" dirty="0">
                <a:latin typeface="Times New Roman"/>
                <a:cs typeface="Times New Roman"/>
              </a:rPr>
              <a:t>берегу.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dirty="0">
                <a:latin typeface="Times New Roman"/>
                <a:cs typeface="Times New Roman"/>
              </a:rPr>
              <a:t>Финикийцы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добывали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пурпурную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краску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лесных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растений.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spc="-10" dirty="0">
                <a:latin typeface="Times New Roman"/>
                <a:cs typeface="Times New Roman"/>
              </a:rPr>
              <a:t>Расположение </a:t>
            </a:r>
            <a:r>
              <a:rPr sz="1400" dirty="0">
                <a:latin typeface="Times New Roman"/>
                <a:cs typeface="Times New Roman"/>
              </a:rPr>
              <a:t>у моря </a:t>
            </a:r>
            <a:r>
              <a:rPr sz="1400" spc="-5" dirty="0">
                <a:latin typeface="Times New Roman"/>
                <a:cs typeface="Times New Roman"/>
              </a:rPr>
              <a:t>позволило </a:t>
            </a:r>
            <a:r>
              <a:rPr sz="1400" dirty="0">
                <a:latin typeface="Times New Roman"/>
                <a:cs typeface="Times New Roman"/>
              </a:rPr>
              <a:t>финикийцам </a:t>
            </a:r>
            <a:r>
              <a:rPr sz="1400" spc="-10" dirty="0">
                <a:latin typeface="Times New Roman"/>
                <a:cs typeface="Times New Roman"/>
              </a:rPr>
              <a:t>добывать </a:t>
            </a:r>
            <a:r>
              <a:rPr sz="1400" spc="-5" dirty="0">
                <a:latin typeface="Times New Roman"/>
                <a:cs typeface="Times New Roman"/>
              </a:rPr>
              <a:t>пурпурную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краску.</a:t>
            </a:r>
            <a:endParaRPr sz="1400">
              <a:latin typeface="Times New Roman"/>
              <a:cs typeface="Times New Roman"/>
            </a:endParaRPr>
          </a:p>
          <a:p>
            <a:pPr marL="12700" marR="558800">
              <a:lnSpc>
                <a:spcPct val="100000"/>
              </a:lnSpc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sz="1400" spc="-5" dirty="0">
                <a:latin typeface="Times New Roman"/>
                <a:cs typeface="Times New Roman"/>
              </a:rPr>
              <a:t>Лиловый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цвет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краски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получался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результате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более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жидкого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замешивания.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9631" y="784352"/>
            <a:ext cx="718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За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ание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84975" y="1123314"/>
          <a:ext cx="4435475" cy="2158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9375"/>
                <a:gridCol w="1816100"/>
              </a:tblGrid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Почему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пурпурный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цвет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считали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царским?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8284"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Докажите,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добычи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пурпурной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краски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необходимо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было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нырять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море.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0856" y="4629911"/>
            <a:ext cx="2279904" cy="1143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90029" y="5886094"/>
            <a:ext cx="3637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BA7825"/>
                </a:solidFill>
                <a:uFill>
                  <a:solidFill>
                    <a:srgbClr val="BA7825"/>
                  </a:solidFill>
                </a:uFill>
                <a:latin typeface="Times New Roman"/>
                <a:cs typeface="Times New Roman"/>
                <a:hlinkClick r:id="rId3"/>
              </a:rPr>
              <a:t>https://uchebnik.mos.ru/catalogue?subject_ids=40&amp;page=7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7629" y="3693032"/>
            <a:ext cx="4080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just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imes New Roman"/>
                <a:cs typeface="Times New Roman"/>
              </a:rPr>
              <a:t>Для </a:t>
            </a:r>
            <a:r>
              <a:rPr sz="1800" spc="-35" dirty="0">
                <a:latin typeface="Times New Roman"/>
                <a:cs typeface="Times New Roman"/>
              </a:rPr>
              <a:t>подготовки </a:t>
            </a:r>
            <a:r>
              <a:rPr sz="1800" spc="-20" dirty="0">
                <a:latin typeface="Times New Roman"/>
                <a:cs typeface="Times New Roman"/>
              </a:rPr>
              <a:t>подобных </a:t>
            </a:r>
            <a:r>
              <a:rPr sz="1800" spc="-35" dirty="0">
                <a:latin typeface="Times New Roman"/>
                <a:cs typeface="Times New Roman"/>
              </a:rPr>
              <a:t>заданий можно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воспользоваться </a:t>
            </a:r>
            <a:r>
              <a:rPr sz="1800" spc="-45" dirty="0">
                <a:latin typeface="Times New Roman"/>
                <a:cs typeface="Times New Roman"/>
              </a:rPr>
              <a:t>материалами Московской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электронной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школы.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Формирование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функциональной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8986" y="1339723"/>
            <a:ext cx="323024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грамотности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школьников </a:t>
            </a:r>
            <a:r>
              <a:rPr sz="2200" b="1" spc="-5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2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работе</a:t>
            </a:r>
            <a:r>
              <a:rPr sz="22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текстом</a:t>
            </a:r>
            <a:r>
              <a:rPr sz="22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уроках</a:t>
            </a:r>
            <a:r>
              <a:rPr sz="22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истории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3223" y="1043952"/>
            <a:ext cx="4517898" cy="5112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14669" y="1114805"/>
            <a:ext cx="423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30" dirty="0">
                <a:solidFill>
                  <a:srgbClr val="FF0000"/>
                </a:solidFill>
                <a:latin typeface="Arial"/>
                <a:cs typeface="Arial"/>
              </a:rPr>
              <a:t>ПЕСНЯ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30" dirty="0">
                <a:solidFill>
                  <a:srgbClr val="FF0000"/>
                </a:solidFill>
                <a:latin typeface="Arial"/>
                <a:cs typeface="Arial"/>
              </a:rPr>
              <a:t>ВОЕНАЧАЛЬНИКА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1278" y="1577466"/>
            <a:ext cx="4441825" cy="2251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39065" marR="852169" indent="-127000">
              <a:lnSpc>
                <a:spcPts val="2160"/>
              </a:lnSpc>
              <a:spcBef>
                <a:spcPts val="375"/>
              </a:spcBef>
            </a:pPr>
            <a:r>
              <a:rPr sz="2000" spc="-20" dirty="0">
                <a:latin typeface="Times New Roman"/>
                <a:cs typeface="Times New Roman"/>
              </a:rPr>
              <a:t>Войско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вернулось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благополучно,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разорив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страну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бедуинов,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2000" spc="5" dirty="0">
                <a:latin typeface="Times New Roman"/>
                <a:cs typeface="Times New Roman"/>
              </a:rPr>
              <a:t>снеся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крепости,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ts val="2160"/>
              </a:lnSpc>
            </a:pPr>
            <a:r>
              <a:rPr sz="2000" spc="-10" dirty="0">
                <a:latin typeface="Times New Roman"/>
                <a:cs typeface="Times New Roman"/>
              </a:rPr>
              <a:t>срубив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ее</a:t>
            </a:r>
            <a:r>
              <a:rPr sz="2000" spc="-10" dirty="0">
                <a:latin typeface="Times New Roman"/>
                <a:cs typeface="Times New Roman"/>
              </a:rPr>
              <a:t> смоковницы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виноградники,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сжигая</a:t>
            </a:r>
            <a:r>
              <a:rPr sz="2000" dirty="0">
                <a:latin typeface="Times New Roman"/>
                <a:cs typeface="Times New Roman"/>
              </a:rPr>
              <a:t> ее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поселки,</a:t>
            </a:r>
            <a:endParaRPr sz="2000">
              <a:latin typeface="Times New Roman"/>
              <a:cs typeface="Times New Roman"/>
            </a:endParaRPr>
          </a:p>
          <a:p>
            <a:pPr marL="139065" marR="232410">
              <a:lnSpc>
                <a:spcPts val="2160"/>
              </a:lnSpc>
              <a:spcBef>
                <a:spcPts val="150"/>
              </a:spcBef>
              <a:tabLst>
                <a:tab pos="183705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перебив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ней	</a:t>
            </a:r>
            <a:r>
              <a:rPr sz="2000" spc="5" dirty="0">
                <a:latin typeface="Times New Roman"/>
                <a:cs typeface="Times New Roman"/>
              </a:rPr>
              <a:t>десятки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тысяч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людей,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захватив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ней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множество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пленных.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ts val="2130"/>
              </a:lnSpc>
            </a:pPr>
            <a:r>
              <a:rPr sz="2000" dirty="0">
                <a:latin typeface="Times New Roman"/>
                <a:cs typeface="Times New Roman"/>
              </a:rPr>
              <a:t>Царь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хвалил</a:t>
            </a:r>
            <a:r>
              <a:rPr sz="2000" dirty="0">
                <a:latin typeface="Times New Roman"/>
                <a:cs typeface="Times New Roman"/>
              </a:rPr>
              <a:t> меня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чрезвычайно.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3396" y="4056964"/>
            <a:ext cx="1720214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395"/>
              </a:lnSpc>
              <a:spcBef>
                <a:spcPts val="100"/>
              </a:spcBef>
            </a:pPr>
            <a:r>
              <a:rPr sz="1200" b="1" i="1" dirty="0">
                <a:latin typeface="Times New Roman"/>
                <a:cs typeface="Times New Roman"/>
              </a:rPr>
              <a:t>Надпись</a:t>
            </a:r>
            <a:r>
              <a:rPr sz="1200" b="1" i="1" spc="-5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на</a:t>
            </a:r>
            <a:r>
              <a:rPr sz="1200" b="1" i="1" spc="-5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гробнице.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395"/>
              </a:lnSpc>
            </a:pPr>
            <a:r>
              <a:rPr sz="1200" b="1" i="1" dirty="0">
                <a:latin typeface="Times New Roman"/>
                <a:cs typeface="Times New Roman"/>
              </a:rPr>
              <a:t>Египет.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XXVI</a:t>
            </a:r>
            <a:r>
              <a:rPr sz="1200" b="1" i="1" spc="-5" dirty="0">
                <a:latin typeface="Times New Roman"/>
                <a:cs typeface="Times New Roman"/>
              </a:rPr>
              <a:t> век</a:t>
            </a:r>
            <a:r>
              <a:rPr sz="1200" b="1" i="1" spc="-1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до</a:t>
            </a:r>
            <a:r>
              <a:rPr sz="1200" b="1" i="1" spc="-1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н.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э.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816" y="3153283"/>
            <a:ext cx="4570095" cy="303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125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Определи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название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источника,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125"/>
              </a:lnSpc>
            </a:pPr>
            <a:r>
              <a:rPr sz="1800" spc="-10" dirty="0">
                <a:latin typeface="Times New Roman"/>
                <a:cs typeface="Times New Roman"/>
              </a:rPr>
              <a:t>автора,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место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время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создания.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Прочти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текст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абзацам,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выдели</a:t>
            </a:r>
            <a:endParaRPr sz="1800">
              <a:latin typeface="Times New Roman"/>
              <a:cs typeface="Times New Roman"/>
            </a:endParaRPr>
          </a:p>
          <a:p>
            <a:pPr marL="355600" marR="121285">
              <a:lnSpc>
                <a:spcPct val="100000"/>
              </a:lnSpc>
              <a:spcBef>
                <a:spcPts val="5"/>
              </a:spcBef>
              <a:tabLst>
                <a:tab pos="1733550" algn="l"/>
              </a:tabLst>
            </a:pPr>
            <a:r>
              <a:rPr sz="1800" spc="-15" dirty="0">
                <a:latin typeface="Times New Roman"/>
                <a:cs typeface="Times New Roman"/>
              </a:rPr>
              <a:t>незнакомые	</a:t>
            </a:r>
            <a:r>
              <a:rPr sz="1800" spc="-5" dirty="0">
                <a:latin typeface="Times New Roman"/>
                <a:cs typeface="Times New Roman"/>
              </a:rPr>
              <a:t>слова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названия,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выясни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10" dirty="0">
                <a:latin typeface="Times New Roman"/>
                <a:cs typeface="Times New Roman"/>
              </a:rPr>
              <a:t> значение.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Сформулируй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основную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идею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всего текста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идет</a:t>
            </a:r>
            <a:r>
              <a:rPr sz="1800" spc="-15" dirty="0">
                <a:latin typeface="Times New Roman"/>
                <a:cs typeface="Times New Roman"/>
              </a:rPr>
              <a:t> речь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тексте).</a:t>
            </a:r>
            <a:endParaRPr sz="1800">
              <a:latin typeface="Times New Roman"/>
              <a:cs typeface="Times New Roman"/>
            </a:endParaRPr>
          </a:p>
          <a:p>
            <a:pPr marL="355600" marR="22352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Выдели </a:t>
            </a:r>
            <a:r>
              <a:rPr sz="1800" spc="-20" dirty="0">
                <a:latin typeface="Times New Roman"/>
                <a:cs typeface="Times New Roman"/>
              </a:rPr>
              <a:t>главные </a:t>
            </a:r>
            <a:r>
              <a:rPr sz="1800" dirty="0">
                <a:latin typeface="Times New Roman"/>
                <a:cs typeface="Times New Roman"/>
              </a:rPr>
              <a:t>мысли </a:t>
            </a:r>
            <a:r>
              <a:rPr sz="1800" spc="-5" dirty="0">
                <a:latin typeface="Times New Roman"/>
                <a:cs typeface="Times New Roman"/>
              </a:rPr>
              <a:t>текста, определи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 </a:t>
            </a:r>
            <a:r>
              <a:rPr sz="1800" spc="-5" dirty="0">
                <a:latin typeface="Times New Roman"/>
                <a:cs typeface="Times New Roman"/>
              </a:rPr>
              <a:t>план.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125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Извлеки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последовательно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текста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125"/>
              </a:lnSpc>
            </a:pPr>
            <a:r>
              <a:rPr sz="1800" spc="-10" dirty="0">
                <a:latin typeface="Times New Roman"/>
                <a:cs typeface="Times New Roman"/>
              </a:rPr>
              <a:t>информацию.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0611" y="4648200"/>
            <a:ext cx="2752343" cy="1609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3870" y="2022170"/>
            <a:ext cx="27990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Этапы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составления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сравнительных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таблиц: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961" y="3058794"/>
            <a:ext cx="4504055" cy="283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47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80035" algn="l"/>
              </a:tabLst>
            </a:pP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Выделить существенные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признаки (линии), по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которым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целесообразно провести сопоставление; </a:t>
            </a: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сформулировать</a:t>
            </a:r>
            <a:r>
              <a:rPr sz="16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их</a:t>
            </a:r>
            <a:r>
              <a:rPr sz="16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в виде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краткого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плана,</a:t>
            </a:r>
            <a:r>
              <a:rPr sz="16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записать</a:t>
            </a:r>
            <a:endParaRPr sz="1600">
              <a:latin typeface="Times New Roman"/>
              <a:cs typeface="Times New Roman"/>
            </a:endParaRPr>
          </a:p>
          <a:p>
            <a:pPr marL="1797050" algn="just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таблицу;</a:t>
            </a:r>
            <a:endParaRPr sz="1600">
              <a:latin typeface="Times New Roman"/>
              <a:cs typeface="Times New Roman"/>
            </a:endParaRPr>
          </a:p>
          <a:p>
            <a:pPr marL="175895" marR="45720" indent="-175895">
              <a:lnSpc>
                <a:spcPct val="100000"/>
              </a:lnSpc>
              <a:spcBef>
                <a:spcPts val="985"/>
              </a:spcBef>
              <a:buChar char="•"/>
              <a:tabLst>
                <a:tab pos="175895" algn="l"/>
              </a:tabLst>
            </a:pP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соответствующие</a:t>
            </a:r>
            <a:r>
              <a:rPr sz="16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графы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252525"/>
                </a:solidFill>
                <a:latin typeface="Times New Roman"/>
                <a:cs typeface="Times New Roman"/>
              </a:rPr>
              <a:t>заносятся</a:t>
            </a:r>
            <a:r>
              <a:rPr sz="16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сведения</a:t>
            </a:r>
            <a:r>
              <a:rPr sz="16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по </a:t>
            </a:r>
            <a:r>
              <a:rPr sz="1600" spc="-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каждой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линии</a:t>
            </a:r>
            <a:r>
              <a:rPr sz="16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сравнения;</a:t>
            </a:r>
            <a:endParaRPr sz="1600">
              <a:latin typeface="Times New Roman"/>
              <a:cs typeface="Times New Roman"/>
            </a:endParaRPr>
          </a:p>
          <a:p>
            <a:pPr marL="414655" lvl="1" indent="-415290">
              <a:lnSpc>
                <a:spcPct val="100000"/>
              </a:lnSpc>
              <a:spcBef>
                <a:spcPts val="985"/>
              </a:spcBef>
              <a:buChar char="•"/>
              <a:tabLst>
                <a:tab pos="415290" algn="l"/>
              </a:tabLst>
            </a:pP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формулируется</a:t>
            </a:r>
            <a:r>
              <a:rPr sz="16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частный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вывод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сходстве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различии</a:t>
            </a: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сравниваемых</a:t>
            </a:r>
            <a:r>
              <a:rPr sz="16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объектов;</a:t>
            </a:r>
            <a:endParaRPr sz="1600">
              <a:latin typeface="Times New Roman"/>
              <a:cs typeface="Times New Roman"/>
            </a:endParaRPr>
          </a:p>
          <a:p>
            <a:pPr marL="365125" marR="243840" lvl="1" indent="-365125">
              <a:lnSpc>
                <a:spcPct val="100000"/>
              </a:lnSpc>
              <a:spcBef>
                <a:spcPts val="980"/>
              </a:spcBef>
              <a:buChar char="•"/>
              <a:tabLst>
                <a:tab pos="365125" algn="l"/>
              </a:tabLst>
            </a:pP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итоги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всей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сравнительной</a:t>
            </a:r>
            <a:r>
              <a:rPr sz="16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работы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сходятся</a:t>
            </a:r>
            <a:r>
              <a:rPr sz="16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в </a:t>
            </a:r>
            <a:r>
              <a:rPr sz="1600" spc="-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общем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выводе.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375" y="3494913"/>
            <a:ext cx="1898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spc="-30" dirty="0">
                <a:latin typeface="Times New Roman"/>
                <a:cs typeface="Times New Roman"/>
              </a:rPr>
              <a:t>а</a:t>
            </a:r>
            <a:r>
              <a:rPr sz="1400" b="1" spc="-1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ы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сра</a:t>
            </a:r>
            <a:r>
              <a:rPr sz="1400" b="1" spc="-5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291" y="1738883"/>
            <a:ext cx="5497068" cy="1703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8425" y="608838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Составление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таблицы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по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тексту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52744" y="3758184"/>
            <a:ext cx="5125720" cy="2109470"/>
            <a:chOff x="5952744" y="3758184"/>
            <a:chExt cx="5125720" cy="2109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4027932"/>
              <a:ext cx="2391155" cy="18303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2744" y="4000500"/>
              <a:ext cx="2382011" cy="1866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960" y="3758184"/>
              <a:ext cx="894575" cy="12115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5300" y="3849624"/>
              <a:ext cx="792479" cy="11094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1493" y="5166486"/>
            <a:ext cx="1769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Times New Roman"/>
                <a:cs typeface="Times New Roman"/>
              </a:rPr>
              <a:t>Д</a:t>
            </a:r>
            <a:r>
              <a:rPr sz="1200" spc="-20" dirty="0">
                <a:latin typeface="Times New Roman"/>
                <a:cs typeface="Times New Roman"/>
              </a:rPr>
              <a:t>митр</a:t>
            </a:r>
            <a:r>
              <a:rPr sz="1200" spc="-25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он</a:t>
            </a:r>
            <a:r>
              <a:rPr sz="1200" spc="-20" dirty="0">
                <a:latin typeface="Times New Roman"/>
                <a:cs typeface="Times New Roman"/>
              </a:rPr>
              <a:t>ской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Times New Roman"/>
                <a:cs typeface="Times New Roman"/>
              </a:rPr>
              <a:t>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С</a:t>
            </a:r>
            <a:r>
              <a:rPr sz="1200" spc="-30" dirty="0">
                <a:latin typeface="Times New Roman"/>
                <a:cs typeface="Times New Roman"/>
              </a:rPr>
              <a:t>ер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-20" dirty="0">
                <a:latin typeface="Times New Roman"/>
                <a:cs typeface="Times New Roman"/>
              </a:rPr>
              <a:t>ия  </a:t>
            </a:r>
            <a:r>
              <a:rPr sz="1200" spc="-30" dirty="0">
                <a:latin typeface="Times New Roman"/>
                <a:cs typeface="Times New Roman"/>
              </a:rPr>
              <a:t>Радонежского. </a:t>
            </a:r>
            <a:r>
              <a:rPr sz="1200" spc="-15" dirty="0">
                <a:latin typeface="Times New Roman"/>
                <a:cs typeface="Times New Roman"/>
              </a:rPr>
              <a:t>Миниатюра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лицевого </a:t>
            </a:r>
            <a:r>
              <a:rPr sz="1200" spc="-25" dirty="0">
                <a:latin typeface="Times New Roman"/>
                <a:cs typeface="Times New Roman"/>
              </a:rPr>
              <a:t>«Жития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Сергия 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Радонежского».</a:t>
            </a:r>
            <a:r>
              <a:rPr sz="1200" spc="-20" dirty="0">
                <a:latin typeface="Times New Roman"/>
                <a:cs typeface="Times New Roman"/>
              </a:rPr>
              <a:t> XVI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391" y="3273552"/>
            <a:ext cx="1684020" cy="18486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1238" y="3221227"/>
            <a:ext cx="2945891" cy="18394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41294" y="5174107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Александр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Бубнов,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1943-1947 </a:t>
            </a:r>
            <a:r>
              <a:rPr sz="1200" spc="-15" dirty="0">
                <a:latin typeface="Times New Roman"/>
                <a:cs typeface="Times New Roman"/>
              </a:rPr>
              <a:t>годы,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картина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«Утро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Куликовом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поле»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6855" y="3284220"/>
            <a:ext cx="2476500" cy="172059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7977" y="1372615"/>
            <a:ext cx="92811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4630" marR="5080" indent="-1472565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Формы</a:t>
            </a:r>
            <a:r>
              <a:rPr sz="2400" spc="25" dirty="0"/>
              <a:t> </a:t>
            </a:r>
            <a:r>
              <a:rPr sz="2400" spc="-25" dirty="0"/>
              <a:t>работы,</a:t>
            </a:r>
            <a:r>
              <a:rPr sz="2400" spc="15" dirty="0"/>
              <a:t> способствующие</a:t>
            </a:r>
            <a:r>
              <a:rPr sz="2400" spc="-20" dirty="0"/>
              <a:t> </a:t>
            </a:r>
            <a:r>
              <a:rPr sz="2400" spc="10" dirty="0"/>
              <a:t>формированию</a:t>
            </a:r>
            <a:r>
              <a:rPr sz="2400" spc="15" dirty="0"/>
              <a:t> </a:t>
            </a:r>
            <a:r>
              <a:rPr sz="2400" spc="-20" dirty="0"/>
              <a:t>функциональной </a:t>
            </a:r>
            <a:r>
              <a:rPr sz="2400" spc="-585" dirty="0"/>
              <a:t> </a:t>
            </a:r>
            <a:r>
              <a:rPr sz="2400" spc="-30" dirty="0"/>
              <a:t>грамотности</a:t>
            </a:r>
            <a:r>
              <a:rPr sz="2400" spc="-25" dirty="0"/>
              <a:t> </a:t>
            </a:r>
            <a:r>
              <a:rPr sz="2400" dirty="0"/>
              <a:t>обучающихся</a:t>
            </a:r>
            <a:r>
              <a:rPr sz="2400" spc="-15" dirty="0"/>
              <a:t> </a:t>
            </a:r>
            <a:r>
              <a:rPr sz="2400" spc="-25" dirty="0"/>
              <a:t>на</a:t>
            </a:r>
            <a:r>
              <a:rPr sz="2400" dirty="0"/>
              <a:t> </a:t>
            </a:r>
            <a:r>
              <a:rPr sz="2400" spc="-35" dirty="0"/>
              <a:t>уроках</a:t>
            </a:r>
            <a:r>
              <a:rPr sz="2400" dirty="0"/>
              <a:t> </a:t>
            </a:r>
            <a:r>
              <a:rPr sz="2400" spc="-5" dirty="0"/>
              <a:t>истории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1333408" y="2342248"/>
            <a:ext cx="45281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Задание: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составить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рассказ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к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каждой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иллюстрации: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кто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изображен,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кем 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являлись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эти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люди,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какое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событие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отразил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картине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художник,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что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объединяет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эти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картины,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определить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значение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этих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событий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истории </a:t>
            </a:r>
            <a:r>
              <a:rPr sz="1400" spc="-2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нашей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страны.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0873" y="2341646"/>
            <a:ext cx="5130800" cy="2230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Задание: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определите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русские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полки,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обозначенные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схеме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буквами.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spc="-5" dirty="0">
                <a:latin typeface="Times New Roman"/>
                <a:cs typeface="Times New Roman"/>
              </a:rPr>
              <a:t>Что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обозначено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легенде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карте</a:t>
            </a:r>
            <a:r>
              <a:rPr sz="1400" spc="-10" dirty="0">
                <a:latin typeface="Times New Roman"/>
                <a:cs typeface="Times New Roman"/>
              </a:rPr>
              <a:t> цифрами?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Составьте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устный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рассказ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битве,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Times New Roman"/>
                <a:cs typeface="Times New Roman"/>
              </a:rPr>
              <a:t>используя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карту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как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подсказку.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672080" marR="5080" indent="-287020">
              <a:lnSpc>
                <a:spcPct val="80000"/>
              </a:lnSpc>
              <a:buClr>
                <a:srgbClr val="D9B146"/>
              </a:buClr>
              <a:buSzPct val="112500"/>
              <a:buFont typeface="Arial MT"/>
              <a:buChar char="•"/>
              <a:tabLst>
                <a:tab pos="2672080" algn="l"/>
                <a:tab pos="2672715" algn="l"/>
              </a:tabLst>
            </a:pPr>
            <a:r>
              <a:rPr sz="1200" spc="-30" dirty="0">
                <a:solidFill>
                  <a:srgbClr val="252525"/>
                </a:solidFill>
                <a:latin typeface="Times New Roman"/>
                <a:cs typeface="Times New Roman"/>
              </a:rPr>
              <a:t>Установите соответствие:</a:t>
            </a:r>
            <a:r>
              <a:rPr sz="1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65" dirty="0">
                <a:solidFill>
                  <a:srgbClr val="252525"/>
                </a:solidFill>
                <a:latin typeface="Times New Roman"/>
                <a:cs typeface="Times New Roman"/>
              </a:rPr>
              <a:t>к</a:t>
            </a:r>
            <a:r>
              <a:rPr sz="1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252525"/>
                </a:solidFill>
                <a:latin typeface="Times New Roman"/>
                <a:cs typeface="Times New Roman"/>
              </a:rPr>
              <a:t>каждому </a:t>
            </a:r>
            <a:r>
              <a:rPr sz="1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252525"/>
                </a:solidFill>
                <a:latin typeface="Times New Roman"/>
                <a:cs typeface="Times New Roman"/>
              </a:rPr>
              <a:t>отрывку</a:t>
            </a:r>
            <a:r>
              <a:rPr sz="1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52525"/>
                </a:solidFill>
                <a:latin typeface="Times New Roman"/>
                <a:cs typeface="Times New Roman"/>
              </a:rPr>
              <a:t>из </a:t>
            </a:r>
            <a:r>
              <a:rPr sz="1200" spc="-20" dirty="0">
                <a:solidFill>
                  <a:srgbClr val="252525"/>
                </a:solidFill>
                <a:latin typeface="Times New Roman"/>
                <a:cs typeface="Times New Roman"/>
              </a:rPr>
              <a:t>«Летописной</a:t>
            </a:r>
            <a:r>
              <a:rPr sz="1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Times New Roman"/>
                <a:cs typeface="Times New Roman"/>
              </a:rPr>
              <a:t>повести </a:t>
            </a:r>
            <a:r>
              <a:rPr sz="1200" spc="10" dirty="0">
                <a:solidFill>
                  <a:srgbClr val="252525"/>
                </a:solidFill>
                <a:latin typeface="Times New Roman"/>
                <a:cs typeface="Times New Roman"/>
              </a:rPr>
              <a:t>о </a:t>
            </a:r>
            <a:r>
              <a:rPr sz="1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252525"/>
                </a:solidFill>
                <a:latin typeface="Times New Roman"/>
                <a:cs typeface="Times New Roman"/>
              </a:rPr>
              <a:t>Куликовской</a:t>
            </a:r>
            <a:r>
              <a:rPr sz="1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Times New Roman"/>
                <a:cs typeface="Times New Roman"/>
              </a:rPr>
              <a:t>битве»</a:t>
            </a:r>
            <a:r>
              <a:rPr sz="1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Times New Roman"/>
                <a:cs typeface="Times New Roman"/>
              </a:rPr>
              <a:t>«Сказания</a:t>
            </a:r>
            <a:r>
              <a:rPr sz="1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Times New Roman"/>
                <a:cs typeface="Times New Roman"/>
              </a:rPr>
              <a:t>о </a:t>
            </a:r>
            <a:r>
              <a:rPr sz="1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252525"/>
                </a:solidFill>
                <a:latin typeface="Times New Roman"/>
                <a:cs typeface="Times New Roman"/>
              </a:rPr>
              <a:t>М</a:t>
            </a:r>
            <a:r>
              <a:rPr sz="1200" spc="-45" dirty="0">
                <a:solidFill>
                  <a:srgbClr val="252525"/>
                </a:solidFill>
                <a:latin typeface="Times New Roman"/>
                <a:cs typeface="Times New Roman"/>
              </a:rPr>
              <a:t>а</a:t>
            </a:r>
            <a:r>
              <a:rPr sz="1200" spc="-65" dirty="0">
                <a:solidFill>
                  <a:srgbClr val="252525"/>
                </a:solidFill>
                <a:latin typeface="Times New Roman"/>
                <a:cs typeface="Times New Roman"/>
              </a:rPr>
              <a:t>м</a:t>
            </a:r>
            <a:r>
              <a:rPr sz="1200" spc="-40" dirty="0">
                <a:solidFill>
                  <a:srgbClr val="252525"/>
                </a:solidFill>
                <a:latin typeface="Times New Roman"/>
                <a:cs typeface="Times New Roman"/>
              </a:rPr>
              <a:t>а</a:t>
            </a:r>
            <a:r>
              <a:rPr sz="1200" spc="-45" dirty="0">
                <a:solidFill>
                  <a:srgbClr val="252525"/>
                </a:solidFill>
                <a:latin typeface="Times New Roman"/>
                <a:cs typeface="Times New Roman"/>
              </a:rPr>
              <a:t>ев</a:t>
            </a:r>
            <a:r>
              <a:rPr sz="1200" spc="-25" dirty="0">
                <a:solidFill>
                  <a:srgbClr val="252525"/>
                </a:solidFill>
                <a:latin typeface="Times New Roman"/>
                <a:cs typeface="Times New Roman"/>
              </a:rPr>
              <a:t>ом</a:t>
            </a:r>
            <a:r>
              <a:rPr sz="1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Times New Roman"/>
                <a:cs typeface="Times New Roman"/>
              </a:rPr>
              <a:t>побои</a:t>
            </a:r>
            <a:r>
              <a:rPr sz="1200" spc="20" dirty="0">
                <a:solidFill>
                  <a:srgbClr val="252525"/>
                </a:solidFill>
                <a:latin typeface="Times New Roman"/>
                <a:cs typeface="Times New Roman"/>
              </a:rPr>
              <a:t>щ</a:t>
            </a:r>
            <a:r>
              <a:rPr sz="1200" spc="-100" dirty="0">
                <a:solidFill>
                  <a:srgbClr val="252525"/>
                </a:solidFill>
                <a:latin typeface="Times New Roman"/>
                <a:cs typeface="Times New Roman"/>
              </a:rPr>
              <a:t>е»</a:t>
            </a:r>
            <a:r>
              <a:rPr sz="1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2525"/>
                </a:solidFill>
                <a:latin typeface="Times New Roman"/>
                <a:cs typeface="Times New Roman"/>
              </a:rPr>
              <a:t>п</a:t>
            </a:r>
            <a:r>
              <a:rPr sz="1200" spc="-15" dirty="0">
                <a:solidFill>
                  <a:srgbClr val="252525"/>
                </a:solidFill>
                <a:latin typeface="Times New Roman"/>
                <a:cs typeface="Times New Roman"/>
              </a:rPr>
              <a:t>одбер</a:t>
            </a:r>
            <a:r>
              <a:rPr sz="1200" spc="-2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52525"/>
                </a:solidFill>
                <a:latin typeface="Times New Roman"/>
                <a:cs typeface="Times New Roman"/>
              </a:rPr>
              <a:t>те  </a:t>
            </a:r>
            <a:r>
              <a:rPr sz="1200" spc="-30" dirty="0">
                <a:solidFill>
                  <a:srgbClr val="252525"/>
                </a:solidFill>
                <a:latin typeface="Times New Roman"/>
                <a:cs typeface="Times New Roman"/>
              </a:rPr>
              <a:t>условное</a:t>
            </a:r>
            <a:r>
              <a:rPr sz="1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52525"/>
                </a:solidFill>
                <a:latin typeface="Times New Roman"/>
                <a:cs typeface="Times New Roman"/>
              </a:rPr>
              <a:t>обозначение,</a:t>
            </a:r>
            <a:r>
              <a:rPr sz="1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252525"/>
                </a:solidFill>
                <a:latin typeface="Times New Roman"/>
                <a:cs typeface="Times New Roman"/>
              </a:rPr>
              <a:t>изображающее </a:t>
            </a:r>
            <a:r>
              <a:rPr sz="1200" spc="-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Times New Roman"/>
                <a:cs typeface="Times New Roman"/>
              </a:rPr>
              <a:t>описываемое</a:t>
            </a:r>
            <a:r>
              <a:rPr sz="1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1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rgbClr val="252525"/>
                </a:solidFill>
                <a:latin typeface="Times New Roman"/>
                <a:cs typeface="Times New Roman"/>
              </a:rPr>
              <a:t>тексте.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3253" y="5060695"/>
            <a:ext cx="50222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160" indent="-2286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sz="1200" spc="-65" dirty="0">
                <a:latin typeface="Times New Roman"/>
                <a:cs typeface="Times New Roman"/>
              </a:rPr>
              <a:t>«И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вот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двинулась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великая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рать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Мамаева,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все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силы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татарские...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тотчас 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сошлись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многие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часы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силы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великие,</a:t>
            </a:r>
            <a:r>
              <a:rPr sz="1200" spc="5" dirty="0">
                <a:latin typeface="Times New Roman"/>
                <a:cs typeface="Times New Roman"/>
              </a:rPr>
              <a:t> и </a:t>
            </a:r>
            <a:r>
              <a:rPr sz="1200" spc="-20" dirty="0">
                <a:latin typeface="Times New Roman"/>
                <a:cs typeface="Times New Roman"/>
              </a:rPr>
              <a:t>покрыли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полки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вёрст</a:t>
            </a:r>
            <a:r>
              <a:rPr sz="1200" spc="-20" dirty="0">
                <a:latin typeface="Times New Roman"/>
                <a:cs typeface="Times New Roman"/>
              </a:rPr>
              <a:t> на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десять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такое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было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множество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воинов.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была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сеча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лютая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великая».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AutoNum type="alphaUcPeriod"/>
              <a:tabLst>
                <a:tab pos="241300" algn="l"/>
              </a:tabLst>
            </a:pPr>
            <a:r>
              <a:rPr sz="1200" spc="-65" dirty="0">
                <a:latin typeface="Times New Roman"/>
                <a:cs typeface="Times New Roman"/>
              </a:rPr>
              <a:t>«И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повернули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поганые,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показали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спины,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побежали.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Сыны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же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русские, 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силою </a:t>
            </a:r>
            <a:r>
              <a:rPr sz="1200" spc="-35" dirty="0">
                <a:latin typeface="Times New Roman"/>
                <a:cs typeface="Times New Roman"/>
              </a:rPr>
              <a:t>Святого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Духа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помощью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святых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мучеников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Бориса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Глеба, 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разгоняя,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рубили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их,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точно </a:t>
            </a:r>
            <a:r>
              <a:rPr sz="1200" spc="-30" dirty="0">
                <a:latin typeface="Times New Roman"/>
                <a:cs typeface="Times New Roman"/>
              </a:rPr>
              <a:t>лес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вырубали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будто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трава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под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косой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ложится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за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русскими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сынами</a:t>
            </a:r>
            <a:r>
              <a:rPr sz="1200" spc="-15" dirty="0">
                <a:latin typeface="Times New Roman"/>
                <a:cs typeface="Times New Roman"/>
              </a:rPr>
              <a:t> под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конские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Times New Roman"/>
                <a:cs typeface="Times New Roman"/>
              </a:rPr>
              <a:t>копыта»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т.д.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912364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8045" y="1580515"/>
            <a:ext cx="3030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 marR="5080" indent="-528955">
              <a:lnSpc>
                <a:spcPct val="100000"/>
              </a:lnSpc>
              <a:spcBef>
                <a:spcPts val="100"/>
              </a:spcBef>
            </a:pPr>
            <a:r>
              <a:rPr sz="2400" b="0" spc="-40" dirty="0">
                <a:latin typeface="Times New Roman"/>
                <a:cs typeface="Times New Roman"/>
              </a:rPr>
              <a:t>Осмыслить</a:t>
            </a:r>
            <a:r>
              <a:rPr sz="2400" b="0" spc="-25" dirty="0">
                <a:latin typeface="Times New Roman"/>
                <a:cs typeface="Times New Roman"/>
              </a:rPr>
              <a:t> </a:t>
            </a:r>
            <a:r>
              <a:rPr sz="2400" b="0" spc="530" dirty="0">
                <a:latin typeface="Times New Roman"/>
                <a:cs typeface="Times New Roman"/>
              </a:rPr>
              <a:t>/</a:t>
            </a:r>
            <a:r>
              <a:rPr sz="2400" b="0" spc="-25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latin typeface="Times New Roman"/>
                <a:cs typeface="Times New Roman"/>
              </a:rPr>
              <a:t>оценить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spc="530" dirty="0">
                <a:latin typeface="Times New Roman"/>
                <a:cs typeface="Times New Roman"/>
              </a:rPr>
              <a:t>/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spc="-65" dirty="0">
                <a:latin typeface="Times New Roman"/>
                <a:cs typeface="Times New Roman"/>
              </a:rPr>
              <a:t>сделать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85" dirty="0">
                <a:latin typeface="Times New Roman"/>
                <a:cs typeface="Times New Roman"/>
              </a:rPr>
              <a:t>выводы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4998" y="4803775"/>
            <a:ext cx="3035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4900" marR="5080" indent="-109283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А.Ю.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Times New Roman"/>
                <a:cs typeface="Times New Roman"/>
              </a:rPr>
              <a:t>Морозов,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Э.Н.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Абдулаев,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Times New Roman"/>
                <a:cs typeface="Times New Roman"/>
              </a:rPr>
              <a:t>О.В. </a:t>
            </a:r>
            <a:r>
              <a:rPr sz="1600" spc="-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Сдвижков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39" y="3083051"/>
            <a:ext cx="2680716" cy="16215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9788" y="940308"/>
            <a:ext cx="3444240" cy="29306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0347" y="925067"/>
            <a:ext cx="3008376" cy="19248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4920" y="2945892"/>
            <a:ext cx="3048000" cy="14447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61604" y="4104132"/>
            <a:ext cx="3008376" cy="16611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25211" y="4593335"/>
            <a:ext cx="2961132" cy="1392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3716" y="1080516"/>
            <a:ext cx="4009644" cy="4288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659891"/>
            <a:ext cx="3944112" cy="182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419" y="3211067"/>
            <a:ext cx="3976115" cy="21168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2128" y="5358129"/>
            <a:ext cx="3121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latin typeface="Times New Roman"/>
                <a:cs typeface="Times New Roman"/>
              </a:rPr>
              <a:t>«Реформа </a:t>
            </a:r>
            <a:r>
              <a:rPr sz="1200" b="1" i="1" spc="-5" dirty="0">
                <a:latin typeface="Times New Roman"/>
                <a:cs typeface="Times New Roman"/>
              </a:rPr>
              <a:t>Петра была неизбежна, </a:t>
            </a:r>
            <a:r>
              <a:rPr sz="1200" b="1" i="1" dirty="0">
                <a:latin typeface="Times New Roman"/>
                <a:cs typeface="Times New Roman"/>
              </a:rPr>
              <a:t>но он 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совершил </a:t>
            </a:r>
            <a:r>
              <a:rPr sz="1200" b="1" i="1" spc="-5" dirty="0">
                <a:latin typeface="Times New Roman"/>
                <a:cs typeface="Times New Roman"/>
              </a:rPr>
              <a:t>её </a:t>
            </a:r>
            <a:r>
              <a:rPr sz="1200" b="1" i="1" dirty="0">
                <a:latin typeface="Times New Roman"/>
                <a:cs typeface="Times New Roman"/>
              </a:rPr>
              <a:t>путём страшного </a:t>
            </a:r>
            <a:r>
              <a:rPr sz="1200" b="1" i="1" spc="-5" dirty="0">
                <a:latin typeface="Times New Roman"/>
                <a:cs typeface="Times New Roman"/>
              </a:rPr>
              <a:t>насилия </a:t>
            </a:r>
            <a:r>
              <a:rPr sz="1200" b="1" i="1" dirty="0">
                <a:latin typeface="Times New Roman"/>
                <a:cs typeface="Times New Roman"/>
              </a:rPr>
              <a:t>над 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народной</a:t>
            </a:r>
            <a:r>
              <a:rPr sz="1200" b="1" i="1" spc="-4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душой</a:t>
            </a:r>
            <a:r>
              <a:rPr sz="1200" b="1" i="1" dirty="0">
                <a:latin typeface="Times New Roman"/>
                <a:cs typeface="Times New Roman"/>
              </a:rPr>
              <a:t> и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народными</a:t>
            </a:r>
            <a:r>
              <a:rPr sz="1200" b="1" i="1" spc="-2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верованиями».</a:t>
            </a:r>
            <a:endParaRPr sz="1200">
              <a:latin typeface="Times New Roman"/>
              <a:cs typeface="Times New Roman"/>
            </a:endParaRPr>
          </a:p>
          <a:p>
            <a:pPr marL="1474470">
              <a:lnSpc>
                <a:spcPct val="100000"/>
              </a:lnSpc>
            </a:pPr>
            <a:r>
              <a:rPr sz="1200" b="1" i="1" dirty="0">
                <a:latin typeface="Times New Roman"/>
                <a:cs typeface="Times New Roman"/>
              </a:rPr>
              <a:t>А.Н.</a:t>
            </a:r>
            <a:r>
              <a:rPr sz="1200" b="1" i="1" spc="-4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Толстой,</a:t>
            </a:r>
            <a:r>
              <a:rPr sz="1200" b="1" i="1" spc="-5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писатель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3436" cy="8702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320528" y="0"/>
            <a:ext cx="1583690" cy="1122045"/>
            <a:chOff x="10320528" y="0"/>
            <a:chExt cx="1583690" cy="11220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0528" y="0"/>
              <a:ext cx="1583435" cy="1021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3260" y="457212"/>
              <a:ext cx="637019" cy="6644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6600" y="548640"/>
              <a:ext cx="534924" cy="5623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53892" y="428320"/>
            <a:ext cx="5993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«Реформы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Петра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зло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или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благо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для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России?»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47713" y="3818077"/>
            <a:ext cx="22523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30" dirty="0">
                <a:latin typeface="Times New Roman"/>
                <a:cs typeface="Times New Roman"/>
              </a:rPr>
              <a:t>То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академик,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то</a:t>
            </a:r>
            <a:r>
              <a:rPr sz="1200" b="1" i="1" spc="-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герой,</a:t>
            </a:r>
            <a:endParaRPr sz="1200">
              <a:latin typeface="Times New Roman"/>
              <a:cs typeface="Times New Roman"/>
            </a:endParaRPr>
          </a:p>
          <a:p>
            <a:pPr marL="12700" marR="41910">
              <a:lnSpc>
                <a:spcPct val="100000"/>
              </a:lnSpc>
              <a:spcBef>
                <a:spcPts val="5"/>
              </a:spcBef>
            </a:pPr>
            <a:r>
              <a:rPr sz="1200" b="1" i="1" spc="-25" dirty="0">
                <a:latin typeface="Times New Roman"/>
                <a:cs typeface="Times New Roman"/>
              </a:rPr>
              <a:t>То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мореплаватель,</a:t>
            </a:r>
            <a:r>
              <a:rPr sz="1200" b="1" i="1" spc="-4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то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плотник. </a:t>
            </a:r>
            <a:r>
              <a:rPr sz="1200" b="1" i="1" spc="-28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Он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всеобъемлющей</a:t>
            </a:r>
            <a:r>
              <a:rPr sz="1200" b="1" i="1" spc="-5" dirty="0">
                <a:latin typeface="Times New Roman"/>
                <a:cs typeface="Times New Roman"/>
              </a:rPr>
              <a:t> душой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Times New Roman"/>
                <a:cs typeface="Times New Roman"/>
              </a:rPr>
              <a:t>На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троне</a:t>
            </a:r>
            <a:r>
              <a:rPr sz="1200" b="1" i="1" spc="-2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вечный</a:t>
            </a:r>
            <a:r>
              <a:rPr sz="1200" b="1" i="1" spc="-5" dirty="0">
                <a:latin typeface="Times New Roman"/>
                <a:cs typeface="Times New Roman"/>
              </a:rPr>
              <a:t> был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работник.</a:t>
            </a:r>
            <a:endParaRPr sz="1200">
              <a:latin typeface="Times New Roman"/>
              <a:cs typeface="Times New Roman"/>
            </a:endParaRPr>
          </a:p>
          <a:p>
            <a:pPr marL="906780">
              <a:lnSpc>
                <a:spcPct val="100000"/>
              </a:lnSpc>
              <a:spcBef>
                <a:spcPts val="490"/>
              </a:spcBef>
            </a:pPr>
            <a:r>
              <a:rPr sz="1200" b="1" i="1" dirty="0">
                <a:latin typeface="Times New Roman"/>
                <a:cs typeface="Times New Roman"/>
              </a:rPr>
              <a:t>А.С.</a:t>
            </a:r>
            <a:r>
              <a:rPr sz="1200" b="1" i="1" spc="-3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Пушкин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0085" y="5184089"/>
            <a:ext cx="10979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Times New Roman"/>
                <a:cs typeface="Times New Roman"/>
              </a:rPr>
              <a:t>«Петр–великий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4050" y="5367654"/>
            <a:ext cx="700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30" dirty="0">
                <a:latin typeface="Times New Roman"/>
                <a:cs typeface="Times New Roman"/>
              </a:rPr>
              <a:t>с</a:t>
            </a:r>
            <a:r>
              <a:rPr sz="1200" b="1" i="1" spc="-25" dirty="0">
                <a:latin typeface="Times New Roman"/>
                <a:cs typeface="Times New Roman"/>
              </a:rPr>
              <a:t>о</a:t>
            </a:r>
            <a:r>
              <a:rPr sz="1200" b="1" i="1" spc="-15" dirty="0">
                <a:latin typeface="Times New Roman"/>
                <a:cs typeface="Times New Roman"/>
              </a:rPr>
              <a:t>з</a:t>
            </a:r>
            <a:r>
              <a:rPr sz="1200" b="1" i="1" dirty="0">
                <a:latin typeface="Times New Roman"/>
                <a:cs typeface="Times New Roman"/>
              </a:rPr>
              <a:t>д</a:t>
            </a:r>
            <a:r>
              <a:rPr sz="1200" b="1" i="1" spc="-15" dirty="0">
                <a:latin typeface="Times New Roman"/>
                <a:cs typeface="Times New Roman"/>
              </a:rPr>
              <a:t>а</a:t>
            </a:r>
            <a:r>
              <a:rPr sz="1200" b="1" i="1" dirty="0">
                <a:latin typeface="Times New Roman"/>
                <a:cs typeface="Times New Roman"/>
              </a:rPr>
              <a:t>т</a:t>
            </a:r>
            <a:r>
              <a:rPr sz="1200" b="1" i="1" spc="-30" dirty="0">
                <a:latin typeface="Times New Roman"/>
                <a:cs typeface="Times New Roman"/>
              </a:rPr>
              <a:t>е</a:t>
            </a:r>
            <a:r>
              <a:rPr sz="1200" b="1" i="1" spc="-20" dirty="0">
                <a:latin typeface="Times New Roman"/>
                <a:cs typeface="Times New Roman"/>
              </a:rPr>
              <a:t>л</a:t>
            </a:r>
            <a:r>
              <a:rPr sz="1200" b="1" i="1" dirty="0">
                <a:latin typeface="Times New Roman"/>
                <a:cs typeface="Times New Roman"/>
              </a:rPr>
              <a:t>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5030" y="5184089"/>
            <a:ext cx="120078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государственный</a:t>
            </a:r>
            <a:endParaRPr sz="12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  <a:spcBef>
                <a:spcPts val="5"/>
              </a:spcBef>
            </a:pPr>
            <a:r>
              <a:rPr sz="1200" b="1" i="1" spc="-5" dirty="0">
                <a:latin typeface="Times New Roman"/>
                <a:cs typeface="Times New Roman"/>
              </a:rPr>
              <a:t>могущественной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9838" y="5367654"/>
            <a:ext cx="65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деятель, </a:t>
            </a:r>
            <a:r>
              <a:rPr sz="1200" b="1" i="1" spc="-29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и</a:t>
            </a:r>
            <a:r>
              <a:rPr sz="1200" b="1" i="1" spc="-10" dirty="0">
                <a:latin typeface="Times New Roman"/>
                <a:cs typeface="Times New Roman"/>
              </a:rPr>
              <a:t>м</a:t>
            </a:r>
            <a:r>
              <a:rPr sz="1200" b="1" i="1" dirty="0">
                <a:latin typeface="Times New Roman"/>
                <a:cs typeface="Times New Roman"/>
              </a:rPr>
              <a:t>п</a:t>
            </a:r>
            <a:r>
              <a:rPr sz="1200" b="1" i="1" spc="-5" dirty="0">
                <a:latin typeface="Times New Roman"/>
                <a:cs typeface="Times New Roman"/>
              </a:rPr>
              <a:t>е</a:t>
            </a:r>
            <a:r>
              <a:rPr sz="1200" b="1" i="1" dirty="0">
                <a:latin typeface="Times New Roman"/>
                <a:cs typeface="Times New Roman"/>
              </a:rPr>
              <a:t>р</a:t>
            </a:r>
            <a:r>
              <a:rPr sz="1200" b="1" i="1" spc="-10" dirty="0">
                <a:latin typeface="Times New Roman"/>
                <a:cs typeface="Times New Roman"/>
              </a:rPr>
              <a:t>и</a:t>
            </a:r>
            <a:r>
              <a:rPr sz="1200" b="1" i="1" dirty="0">
                <a:latin typeface="Times New Roman"/>
                <a:cs typeface="Times New Roman"/>
              </a:rPr>
              <a:t>и,  </a:t>
            </a:r>
            <a:r>
              <a:rPr sz="1200" b="1" i="1" spc="-10" dirty="0">
                <a:latin typeface="Times New Roman"/>
                <a:cs typeface="Times New Roman"/>
              </a:rPr>
              <a:t>Россия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7370" y="5550509"/>
            <a:ext cx="2299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1139190" algn="l"/>
                <a:tab pos="1626870" algn="l"/>
                <a:tab pos="1718310" algn="l"/>
              </a:tabLst>
            </a:pPr>
            <a:r>
              <a:rPr sz="1200" b="1" i="1" spc="-10" dirty="0">
                <a:latin typeface="Times New Roman"/>
                <a:cs typeface="Times New Roman"/>
              </a:rPr>
              <a:t>ч</a:t>
            </a:r>
            <a:r>
              <a:rPr sz="1200" b="1" i="1" spc="-30" dirty="0">
                <a:latin typeface="Times New Roman"/>
                <a:cs typeface="Times New Roman"/>
              </a:rPr>
              <a:t>е</a:t>
            </a:r>
            <a:r>
              <a:rPr sz="1200" b="1" i="1" spc="-5" dirty="0">
                <a:latin typeface="Times New Roman"/>
                <a:cs typeface="Times New Roman"/>
              </a:rPr>
              <a:t>л</a:t>
            </a:r>
            <a:r>
              <a:rPr sz="1200" b="1" i="1" dirty="0">
                <a:latin typeface="Times New Roman"/>
                <a:cs typeface="Times New Roman"/>
              </a:rPr>
              <a:t>о</a:t>
            </a:r>
            <a:r>
              <a:rPr sz="1200" b="1" i="1" spc="-10" dirty="0">
                <a:latin typeface="Times New Roman"/>
                <a:cs typeface="Times New Roman"/>
              </a:rPr>
              <a:t>в</a:t>
            </a:r>
            <a:r>
              <a:rPr sz="1200" b="1" i="1" spc="-5" dirty="0">
                <a:latin typeface="Times New Roman"/>
                <a:cs typeface="Times New Roman"/>
              </a:rPr>
              <a:t>е</a:t>
            </a:r>
            <a:r>
              <a:rPr sz="1200" b="1" i="1" dirty="0">
                <a:latin typeface="Times New Roman"/>
                <a:cs typeface="Times New Roman"/>
              </a:rPr>
              <a:t>к,	</a:t>
            </a:r>
            <a:r>
              <a:rPr sz="1200" b="1" i="1" spc="-254" dirty="0">
                <a:latin typeface="Times New Roman"/>
                <a:cs typeface="Times New Roman"/>
              </a:rPr>
              <a:t> </a:t>
            </a:r>
            <a:r>
              <a:rPr sz="1200" b="1" i="1" spc="-25" dirty="0">
                <a:latin typeface="Times New Roman"/>
                <a:cs typeface="Times New Roman"/>
              </a:rPr>
              <a:t>б</a:t>
            </a:r>
            <a:r>
              <a:rPr sz="1200" b="1" i="1" spc="-5" dirty="0">
                <a:latin typeface="Times New Roman"/>
                <a:cs typeface="Times New Roman"/>
              </a:rPr>
              <a:t>л</a:t>
            </a:r>
            <a:r>
              <a:rPr sz="1200" b="1" i="1" dirty="0">
                <a:latin typeface="Times New Roman"/>
                <a:cs typeface="Times New Roman"/>
              </a:rPr>
              <a:t>а</a:t>
            </a:r>
            <a:r>
              <a:rPr sz="1200" b="1" i="1" spc="-15" dirty="0">
                <a:latin typeface="Times New Roman"/>
                <a:cs typeface="Times New Roman"/>
              </a:rPr>
              <a:t>го</a:t>
            </a:r>
            <a:r>
              <a:rPr sz="1200" b="1" i="1" dirty="0">
                <a:latin typeface="Times New Roman"/>
                <a:cs typeface="Times New Roman"/>
              </a:rPr>
              <a:t>да</a:t>
            </a:r>
            <a:r>
              <a:rPr sz="1200" b="1" i="1" spc="-25" dirty="0">
                <a:latin typeface="Times New Roman"/>
                <a:cs typeface="Times New Roman"/>
              </a:rPr>
              <a:t>р</a:t>
            </a:r>
            <a:r>
              <a:rPr sz="1200" b="1" i="1" dirty="0">
                <a:latin typeface="Times New Roman"/>
                <a:cs typeface="Times New Roman"/>
              </a:rPr>
              <a:t>я	</a:t>
            </a:r>
            <a:r>
              <a:rPr sz="1200" b="1" i="1" spc="-45" dirty="0">
                <a:latin typeface="Times New Roman"/>
                <a:cs typeface="Times New Roman"/>
              </a:rPr>
              <a:t>к</a:t>
            </a:r>
            <a:r>
              <a:rPr sz="1200" b="1" i="1" spc="-15" dirty="0">
                <a:latin typeface="Times New Roman"/>
                <a:cs typeface="Times New Roman"/>
              </a:rPr>
              <a:t>о</a:t>
            </a:r>
            <a:r>
              <a:rPr sz="1200" b="1" i="1" dirty="0">
                <a:latin typeface="Times New Roman"/>
                <a:cs typeface="Times New Roman"/>
              </a:rPr>
              <a:t>тор</a:t>
            </a:r>
            <a:r>
              <a:rPr sz="1200" b="1" i="1" spc="-60" dirty="0">
                <a:latin typeface="Times New Roman"/>
                <a:cs typeface="Times New Roman"/>
              </a:rPr>
              <a:t>о</a:t>
            </a:r>
            <a:r>
              <a:rPr sz="1200" b="1" i="1" dirty="0">
                <a:latin typeface="Times New Roman"/>
                <a:cs typeface="Times New Roman"/>
              </a:rPr>
              <a:t>му  по</a:t>
            </a:r>
            <a:r>
              <a:rPr sz="1200" b="1" i="1" spc="-5" dirty="0">
                <a:latin typeface="Times New Roman"/>
                <a:cs typeface="Times New Roman"/>
              </a:rPr>
              <a:t>шл</a:t>
            </a:r>
            <a:r>
              <a:rPr sz="1200" b="1" i="1" dirty="0">
                <a:latin typeface="Times New Roman"/>
                <a:cs typeface="Times New Roman"/>
              </a:rPr>
              <a:t>а	по	п</a:t>
            </a:r>
            <a:r>
              <a:rPr sz="1200" b="1" i="1" spc="-5" dirty="0">
                <a:latin typeface="Times New Roman"/>
                <a:cs typeface="Times New Roman"/>
              </a:rPr>
              <a:t>у</a:t>
            </a:r>
            <a:r>
              <a:rPr sz="1200" b="1" i="1" spc="10" dirty="0">
                <a:latin typeface="Times New Roman"/>
                <a:cs typeface="Times New Roman"/>
              </a:rPr>
              <a:t>т</a:t>
            </a:r>
            <a:r>
              <a:rPr sz="1200" b="1" i="1" dirty="0">
                <a:latin typeface="Times New Roman"/>
                <a:cs typeface="Times New Roman"/>
              </a:rPr>
              <a:t>и		</a:t>
            </a:r>
            <a:r>
              <a:rPr sz="1200" b="1" i="1" spc="-10" dirty="0">
                <a:latin typeface="Times New Roman"/>
                <a:cs typeface="Times New Roman"/>
              </a:rPr>
              <a:t>м</a:t>
            </a:r>
            <a:r>
              <a:rPr sz="1200" b="1" i="1" dirty="0">
                <a:latin typeface="Times New Roman"/>
                <a:cs typeface="Times New Roman"/>
              </a:rPr>
              <a:t>ир</a:t>
            </a:r>
            <a:r>
              <a:rPr sz="1200" b="1" i="1" spc="-15" dirty="0">
                <a:latin typeface="Times New Roman"/>
                <a:cs typeface="Times New Roman"/>
              </a:rPr>
              <a:t>о</a:t>
            </a:r>
            <a:r>
              <a:rPr sz="1200" b="1" i="1" spc="-10" dirty="0">
                <a:latin typeface="Times New Roman"/>
                <a:cs typeface="Times New Roman"/>
              </a:rPr>
              <a:t>в</a:t>
            </a:r>
            <a:r>
              <a:rPr sz="1200" b="1" i="1" dirty="0">
                <a:latin typeface="Times New Roman"/>
                <a:cs typeface="Times New Roman"/>
              </a:rPr>
              <a:t>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59838" y="5916269"/>
            <a:ext cx="1855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цивилизации»</a:t>
            </a:r>
            <a:r>
              <a:rPr sz="1200" b="1" i="1" spc="23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В.</a:t>
            </a:r>
            <a:r>
              <a:rPr sz="1200" b="1" i="1" spc="-3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Татищев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3725" y="2475738"/>
            <a:ext cx="2925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974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«</a:t>
            </a:r>
            <a:r>
              <a:rPr sz="1200" b="1" i="1" spc="-5" dirty="0">
                <a:latin typeface="Times New Roman"/>
                <a:cs typeface="Times New Roman"/>
              </a:rPr>
              <a:t>Петр </a:t>
            </a:r>
            <a:r>
              <a:rPr sz="1200" b="1" i="1" dirty="0">
                <a:latin typeface="Times New Roman"/>
                <a:cs typeface="Times New Roman"/>
              </a:rPr>
              <a:t>– </a:t>
            </a:r>
            <a:r>
              <a:rPr sz="1200" b="1" i="1" spc="-10" dirty="0">
                <a:latin typeface="Times New Roman"/>
                <a:cs typeface="Times New Roman"/>
              </a:rPr>
              <a:t>разрушитель </a:t>
            </a:r>
            <a:r>
              <a:rPr sz="1200" b="1" i="1" spc="-5" dirty="0">
                <a:latin typeface="Times New Roman"/>
                <a:cs typeface="Times New Roman"/>
              </a:rPr>
              <a:t>русских 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национальных</a:t>
            </a:r>
            <a:r>
              <a:rPr sz="1200" b="1" i="1" spc="-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устоев,</a:t>
            </a:r>
            <a:r>
              <a:rPr sz="1200" b="1" i="1" spc="1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а </a:t>
            </a:r>
            <a:r>
              <a:rPr sz="1200" b="1" i="1" spc="-5" dirty="0">
                <a:latin typeface="Times New Roman"/>
                <a:cs typeface="Times New Roman"/>
              </a:rPr>
              <a:t>его </a:t>
            </a:r>
            <a:r>
              <a:rPr sz="1200" b="1" i="1" spc="-15" dirty="0">
                <a:latin typeface="Times New Roman"/>
                <a:cs typeface="Times New Roman"/>
              </a:rPr>
              <a:t>реформы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были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spc="-5" dirty="0">
                <a:latin typeface="Times New Roman"/>
                <a:cs typeface="Times New Roman"/>
              </a:rPr>
              <a:t>«блестящей</a:t>
            </a:r>
            <a:r>
              <a:rPr sz="1200" b="1" i="1" spc="-4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ошибкой»</a:t>
            </a:r>
            <a:endParaRPr sz="120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</a:pPr>
            <a:r>
              <a:rPr sz="1200" b="1" i="1" spc="-5" dirty="0">
                <a:latin typeface="Times New Roman"/>
                <a:cs typeface="Times New Roman"/>
              </a:rPr>
              <a:t>М.</a:t>
            </a:r>
            <a:r>
              <a:rPr sz="1200" b="1" i="1" spc="-4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Щербатов.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3624" y="908303"/>
            <a:ext cx="8564880" cy="923925"/>
          </a:xfrm>
          <a:prstGeom prst="rect">
            <a:avLst/>
          </a:prstGeom>
          <a:ln w="9144">
            <a:solidFill>
              <a:srgbClr val="66381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Учащимся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предлагаются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высказывания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роли</a:t>
            </a:r>
            <a:r>
              <a:rPr sz="1800" dirty="0">
                <a:latin typeface="Times New Roman"/>
                <a:cs typeface="Times New Roman"/>
              </a:rPr>
              <a:t> Петра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Великого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истории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страны.</a:t>
            </a:r>
            <a:endParaRPr sz="1800">
              <a:latin typeface="Times New Roman"/>
              <a:cs typeface="Times New Roman"/>
            </a:endParaRPr>
          </a:p>
          <a:p>
            <a:pPr marL="90805" marR="774065">
              <a:lnSpc>
                <a:spcPts val="2090"/>
              </a:lnSpc>
              <a:spcBef>
                <a:spcPts val="130"/>
              </a:spcBef>
            </a:pPr>
            <a:r>
              <a:rPr sz="1800" b="1" spc="-5" dirty="0">
                <a:solidFill>
                  <a:srgbClr val="663816"/>
                </a:solidFill>
                <a:latin typeface="Times New Roman"/>
                <a:cs typeface="Times New Roman"/>
              </a:rPr>
              <a:t>Вопросы:</a:t>
            </a:r>
            <a:r>
              <a:rPr sz="1800" b="1" spc="5" dirty="0">
                <a:solidFill>
                  <a:srgbClr val="663816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Какова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ваша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точка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зрения? </a:t>
            </a:r>
            <a:r>
              <a:rPr sz="1800" dirty="0">
                <a:latin typeface="Times New Roman"/>
                <a:cs typeface="Times New Roman"/>
              </a:rPr>
              <a:t>Обоснуйте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мнение.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Какой</a:t>
            </a:r>
            <a:r>
              <a:rPr sz="1800" dirty="0">
                <a:latin typeface="Times New Roman"/>
                <a:cs typeface="Times New Roman"/>
              </a:rPr>
              <a:t> аргумент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можно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привести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 </a:t>
            </a:r>
            <a:r>
              <a:rPr sz="1800" spc="-10" dirty="0">
                <a:latin typeface="Times New Roman"/>
                <a:cs typeface="Times New Roman"/>
              </a:rPr>
              <a:t>против»?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7219" y="1880497"/>
            <a:ext cx="5380355" cy="1384935"/>
            <a:chOff x="617219" y="1880497"/>
            <a:chExt cx="5380355" cy="138493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19" y="1908047"/>
              <a:ext cx="1167384" cy="12969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8020" y="1888117"/>
              <a:ext cx="3942079" cy="1369695"/>
            </a:xfrm>
            <a:custGeom>
              <a:avLst/>
              <a:gdLst/>
              <a:ahLst/>
              <a:cxnLst/>
              <a:rect l="l" t="t" r="r" b="b"/>
              <a:pathLst>
                <a:path w="3942079" h="1369695">
                  <a:moveTo>
                    <a:pt x="358629" y="450841"/>
                  </a:moveTo>
                  <a:lnTo>
                    <a:pt x="353185" y="419167"/>
                  </a:lnTo>
                  <a:lnTo>
                    <a:pt x="354929" y="388031"/>
                  </a:lnTo>
                  <a:lnTo>
                    <a:pt x="363538" y="357632"/>
                  </a:lnTo>
                  <a:lnTo>
                    <a:pt x="400068" y="299848"/>
                  </a:lnTo>
                  <a:lnTo>
                    <a:pt x="427347" y="272860"/>
                  </a:lnTo>
                  <a:lnTo>
                    <a:pt x="460206" y="247409"/>
                  </a:lnTo>
                  <a:lnTo>
                    <a:pt x="498324" y="223694"/>
                  </a:lnTo>
                  <a:lnTo>
                    <a:pt x="541381" y="201914"/>
                  </a:lnTo>
                  <a:lnTo>
                    <a:pt x="589054" y="182269"/>
                  </a:lnTo>
                  <a:lnTo>
                    <a:pt x="641022" y="164959"/>
                  </a:lnTo>
                  <a:lnTo>
                    <a:pt x="696965" y="150182"/>
                  </a:lnTo>
                  <a:lnTo>
                    <a:pt x="756560" y="138140"/>
                  </a:lnTo>
                  <a:lnTo>
                    <a:pt x="819487" y="129031"/>
                  </a:lnTo>
                  <a:lnTo>
                    <a:pt x="885425" y="123054"/>
                  </a:lnTo>
                  <a:lnTo>
                    <a:pt x="936680" y="120788"/>
                  </a:lnTo>
                  <a:lnTo>
                    <a:pt x="987880" y="120548"/>
                  </a:lnTo>
                  <a:lnTo>
                    <a:pt x="1038768" y="122311"/>
                  </a:lnTo>
                  <a:lnTo>
                    <a:pt x="1089085" y="126055"/>
                  </a:lnTo>
                  <a:lnTo>
                    <a:pt x="1138575" y="131757"/>
                  </a:lnTo>
                  <a:lnTo>
                    <a:pt x="1186980" y="139396"/>
                  </a:lnTo>
                  <a:lnTo>
                    <a:pt x="1234043" y="148948"/>
                  </a:lnTo>
                  <a:lnTo>
                    <a:pt x="1279506" y="160392"/>
                  </a:lnTo>
                  <a:lnTo>
                    <a:pt x="1308970" y="137387"/>
                  </a:lnTo>
                  <a:lnTo>
                    <a:pt x="1343097" y="116587"/>
                  </a:lnTo>
                  <a:lnTo>
                    <a:pt x="1381391" y="98064"/>
                  </a:lnTo>
                  <a:lnTo>
                    <a:pt x="1423361" y="81890"/>
                  </a:lnTo>
                  <a:lnTo>
                    <a:pt x="1468511" y="68136"/>
                  </a:lnTo>
                  <a:lnTo>
                    <a:pt x="1516350" y="56872"/>
                  </a:lnTo>
                  <a:lnTo>
                    <a:pt x="1566383" y="48172"/>
                  </a:lnTo>
                  <a:lnTo>
                    <a:pt x="1618117" y="42105"/>
                  </a:lnTo>
                  <a:lnTo>
                    <a:pt x="1671058" y="38744"/>
                  </a:lnTo>
                  <a:lnTo>
                    <a:pt x="1724713" y="38159"/>
                  </a:lnTo>
                  <a:lnTo>
                    <a:pt x="1778589" y="40423"/>
                  </a:lnTo>
                  <a:lnTo>
                    <a:pt x="1832191" y="45606"/>
                  </a:lnTo>
                  <a:lnTo>
                    <a:pt x="1885027" y="53779"/>
                  </a:lnTo>
                  <a:lnTo>
                    <a:pt x="1936604" y="65015"/>
                  </a:lnTo>
                  <a:lnTo>
                    <a:pt x="1996056" y="82684"/>
                  </a:lnTo>
                  <a:lnTo>
                    <a:pt x="2049507" y="104258"/>
                  </a:lnTo>
                  <a:lnTo>
                    <a:pt x="2079600" y="80261"/>
                  </a:lnTo>
                  <a:lnTo>
                    <a:pt x="2115852" y="59135"/>
                  </a:lnTo>
                  <a:lnTo>
                    <a:pt x="2157437" y="41010"/>
                  </a:lnTo>
                  <a:lnTo>
                    <a:pt x="2203530" y="26018"/>
                  </a:lnTo>
                  <a:lnTo>
                    <a:pt x="2253304" y="14290"/>
                  </a:lnTo>
                  <a:lnTo>
                    <a:pt x="2305934" y="5957"/>
                  </a:lnTo>
                  <a:lnTo>
                    <a:pt x="2360595" y="1150"/>
                  </a:lnTo>
                  <a:lnTo>
                    <a:pt x="2416461" y="0"/>
                  </a:lnTo>
                  <a:lnTo>
                    <a:pt x="2472706" y="2638"/>
                  </a:lnTo>
                  <a:lnTo>
                    <a:pt x="2528506" y="9195"/>
                  </a:lnTo>
                  <a:lnTo>
                    <a:pt x="2583034" y="19803"/>
                  </a:lnTo>
                  <a:lnTo>
                    <a:pt x="2622455" y="30493"/>
                  </a:lnTo>
                  <a:lnTo>
                    <a:pt x="2658948" y="43219"/>
                  </a:lnTo>
                  <a:lnTo>
                    <a:pt x="2721718" y="74159"/>
                  </a:lnTo>
                  <a:lnTo>
                    <a:pt x="2760259" y="55221"/>
                  </a:lnTo>
                  <a:lnTo>
                    <a:pt x="2802518" y="39043"/>
                  </a:lnTo>
                  <a:lnTo>
                    <a:pt x="2847909" y="25649"/>
                  </a:lnTo>
                  <a:lnTo>
                    <a:pt x="2895848" y="15061"/>
                  </a:lnTo>
                  <a:lnTo>
                    <a:pt x="2945751" y="7303"/>
                  </a:lnTo>
                  <a:lnTo>
                    <a:pt x="2997033" y="2398"/>
                  </a:lnTo>
                  <a:lnTo>
                    <a:pt x="3049111" y="370"/>
                  </a:lnTo>
                  <a:lnTo>
                    <a:pt x="3101399" y="1241"/>
                  </a:lnTo>
                  <a:lnTo>
                    <a:pt x="3153313" y="5034"/>
                  </a:lnTo>
                  <a:lnTo>
                    <a:pt x="3204269" y="11774"/>
                  </a:lnTo>
                  <a:lnTo>
                    <a:pt x="3253682" y="21483"/>
                  </a:lnTo>
                  <a:lnTo>
                    <a:pt x="3300967" y="34185"/>
                  </a:lnTo>
                  <a:lnTo>
                    <a:pt x="3345542" y="49902"/>
                  </a:lnTo>
                  <a:lnTo>
                    <a:pt x="3399382" y="75530"/>
                  </a:lnTo>
                  <a:lnTo>
                    <a:pt x="3442792" y="104909"/>
                  </a:lnTo>
                  <a:lnTo>
                    <a:pt x="3474915" y="137360"/>
                  </a:lnTo>
                  <a:lnTo>
                    <a:pt x="3494894" y="172203"/>
                  </a:lnTo>
                  <a:lnTo>
                    <a:pt x="3557352" y="182439"/>
                  </a:lnTo>
                  <a:lnTo>
                    <a:pt x="3614980" y="196223"/>
                  </a:lnTo>
                  <a:lnTo>
                    <a:pt x="3667372" y="213216"/>
                  </a:lnTo>
                  <a:lnTo>
                    <a:pt x="3714119" y="233083"/>
                  </a:lnTo>
                  <a:lnTo>
                    <a:pt x="3754817" y="255487"/>
                  </a:lnTo>
                  <a:lnTo>
                    <a:pt x="3789057" y="280090"/>
                  </a:lnTo>
                  <a:lnTo>
                    <a:pt x="3836543" y="334547"/>
                  </a:lnTo>
                  <a:lnTo>
                    <a:pt x="3853322" y="393759"/>
                  </a:lnTo>
                  <a:lnTo>
                    <a:pt x="3849180" y="424307"/>
                  </a:lnTo>
                  <a:lnTo>
                    <a:pt x="3831402" y="462720"/>
                  </a:lnTo>
                  <a:lnTo>
                    <a:pt x="3813918" y="485258"/>
                  </a:lnTo>
                  <a:lnTo>
                    <a:pt x="3854471" y="513486"/>
                  </a:lnTo>
                  <a:lnTo>
                    <a:pt x="3887199" y="543102"/>
                  </a:lnTo>
                  <a:lnTo>
                    <a:pt x="3912184" y="573799"/>
                  </a:lnTo>
                  <a:lnTo>
                    <a:pt x="3939270" y="637202"/>
                  </a:lnTo>
                  <a:lnTo>
                    <a:pt x="3941540" y="669295"/>
                  </a:lnTo>
                  <a:lnTo>
                    <a:pt x="3936409" y="701238"/>
                  </a:lnTo>
                  <a:lnTo>
                    <a:pt x="3904281" y="763446"/>
                  </a:lnTo>
                  <a:lnTo>
                    <a:pt x="3877455" y="793096"/>
                  </a:lnTo>
                  <a:lnTo>
                    <a:pt x="3843566" y="821368"/>
                  </a:lnTo>
                  <a:lnTo>
                    <a:pt x="3802701" y="847952"/>
                  </a:lnTo>
                  <a:lnTo>
                    <a:pt x="3754944" y="872543"/>
                  </a:lnTo>
                  <a:lnTo>
                    <a:pt x="3700380" y="894833"/>
                  </a:lnTo>
                  <a:lnTo>
                    <a:pt x="3657054" y="909228"/>
                  </a:lnTo>
                  <a:lnTo>
                    <a:pt x="3611456" y="921771"/>
                  </a:lnTo>
                  <a:lnTo>
                    <a:pt x="3563855" y="932409"/>
                  </a:lnTo>
                  <a:lnTo>
                    <a:pt x="3514518" y="941089"/>
                  </a:lnTo>
                  <a:lnTo>
                    <a:pt x="3463713" y="947759"/>
                  </a:lnTo>
                  <a:lnTo>
                    <a:pt x="3411709" y="952364"/>
                  </a:lnTo>
                  <a:lnTo>
                    <a:pt x="3407654" y="981420"/>
                  </a:lnTo>
                  <a:lnTo>
                    <a:pt x="3379515" y="1036306"/>
                  </a:lnTo>
                  <a:lnTo>
                    <a:pt x="3327327" y="1085661"/>
                  </a:lnTo>
                  <a:lnTo>
                    <a:pt x="3293210" y="1107802"/>
                  </a:lnTo>
                  <a:lnTo>
                    <a:pt x="3254276" y="1128005"/>
                  </a:lnTo>
                  <a:lnTo>
                    <a:pt x="3210924" y="1146085"/>
                  </a:lnTo>
                  <a:lnTo>
                    <a:pt x="3163552" y="1161858"/>
                  </a:lnTo>
                  <a:lnTo>
                    <a:pt x="3112559" y="1175138"/>
                  </a:lnTo>
                  <a:lnTo>
                    <a:pt x="3058343" y="1185741"/>
                  </a:lnTo>
                  <a:lnTo>
                    <a:pt x="3001302" y="1193481"/>
                  </a:lnTo>
                  <a:lnTo>
                    <a:pt x="2941835" y="1198173"/>
                  </a:lnTo>
                  <a:lnTo>
                    <a:pt x="2880341" y="1199633"/>
                  </a:lnTo>
                  <a:lnTo>
                    <a:pt x="2822314" y="1197892"/>
                  </a:lnTo>
                  <a:lnTo>
                    <a:pt x="2765305" y="1193169"/>
                  </a:lnTo>
                  <a:lnTo>
                    <a:pt x="2709814" y="1185533"/>
                  </a:lnTo>
                  <a:lnTo>
                    <a:pt x="2656341" y="1175050"/>
                  </a:lnTo>
                  <a:lnTo>
                    <a:pt x="2605386" y="1161787"/>
                  </a:lnTo>
                  <a:lnTo>
                    <a:pt x="2585526" y="1188308"/>
                  </a:lnTo>
                  <a:lnTo>
                    <a:pt x="2531826" y="1236846"/>
                  </a:lnTo>
                  <a:lnTo>
                    <a:pt x="2498630" y="1258699"/>
                  </a:lnTo>
                  <a:lnTo>
                    <a:pt x="2461632" y="1278834"/>
                  </a:lnTo>
                  <a:lnTo>
                    <a:pt x="2421153" y="1297167"/>
                  </a:lnTo>
                  <a:lnTo>
                    <a:pt x="2377516" y="1313619"/>
                  </a:lnTo>
                  <a:lnTo>
                    <a:pt x="2331041" y="1328105"/>
                  </a:lnTo>
                  <a:lnTo>
                    <a:pt x="2282051" y="1340546"/>
                  </a:lnTo>
                  <a:lnTo>
                    <a:pt x="2230868" y="1350859"/>
                  </a:lnTo>
                  <a:lnTo>
                    <a:pt x="2177812" y="1358962"/>
                  </a:lnTo>
                  <a:lnTo>
                    <a:pt x="2123206" y="1364775"/>
                  </a:lnTo>
                  <a:lnTo>
                    <a:pt x="2067371" y="1368214"/>
                  </a:lnTo>
                  <a:lnTo>
                    <a:pt x="2010629" y="1369198"/>
                  </a:lnTo>
                  <a:lnTo>
                    <a:pt x="1953302" y="1367646"/>
                  </a:lnTo>
                  <a:lnTo>
                    <a:pt x="1895711" y="1363476"/>
                  </a:lnTo>
                  <a:lnTo>
                    <a:pt x="1838179" y="1356605"/>
                  </a:lnTo>
                  <a:lnTo>
                    <a:pt x="1780971" y="1346906"/>
                  </a:lnTo>
                  <a:lnTo>
                    <a:pt x="1726384" y="1334655"/>
                  </a:lnTo>
                  <a:lnTo>
                    <a:pt x="1674770" y="1319973"/>
                  </a:lnTo>
                  <a:lnTo>
                    <a:pt x="1626479" y="1302982"/>
                  </a:lnTo>
                  <a:lnTo>
                    <a:pt x="1581863" y="1283806"/>
                  </a:lnTo>
                  <a:lnTo>
                    <a:pt x="1541272" y="1262566"/>
                  </a:lnTo>
                  <a:lnTo>
                    <a:pt x="1505058" y="1239384"/>
                  </a:lnTo>
                  <a:lnTo>
                    <a:pt x="1454406" y="1252560"/>
                  </a:lnTo>
                  <a:lnTo>
                    <a:pt x="1402515" y="1263571"/>
                  </a:lnTo>
                  <a:lnTo>
                    <a:pt x="1349633" y="1272447"/>
                  </a:lnTo>
                  <a:lnTo>
                    <a:pt x="1296009" y="1279216"/>
                  </a:lnTo>
                  <a:lnTo>
                    <a:pt x="1241890" y="1283910"/>
                  </a:lnTo>
                  <a:lnTo>
                    <a:pt x="1187525" y="1286556"/>
                  </a:lnTo>
                  <a:lnTo>
                    <a:pt x="1133164" y="1287185"/>
                  </a:lnTo>
                  <a:lnTo>
                    <a:pt x="1079053" y="1285826"/>
                  </a:lnTo>
                  <a:lnTo>
                    <a:pt x="1025442" y="1282508"/>
                  </a:lnTo>
                  <a:lnTo>
                    <a:pt x="972578" y="1277262"/>
                  </a:lnTo>
                  <a:lnTo>
                    <a:pt x="920711" y="1270116"/>
                  </a:lnTo>
                  <a:lnTo>
                    <a:pt x="870089" y="1261101"/>
                  </a:lnTo>
                  <a:lnTo>
                    <a:pt x="820960" y="1250246"/>
                  </a:lnTo>
                  <a:lnTo>
                    <a:pt x="773572" y="1237580"/>
                  </a:lnTo>
                  <a:lnTo>
                    <a:pt x="728175" y="1223132"/>
                  </a:lnTo>
                  <a:lnTo>
                    <a:pt x="685016" y="1206933"/>
                  </a:lnTo>
                  <a:lnTo>
                    <a:pt x="644343" y="1189012"/>
                  </a:lnTo>
                  <a:lnTo>
                    <a:pt x="606406" y="1169398"/>
                  </a:lnTo>
                  <a:lnTo>
                    <a:pt x="571452" y="1148122"/>
                  </a:lnTo>
                  <a:lnTo>
                    <a:pt x="539731" y="1125211"/>
                  </a:lnTo>
                  <a:lnTo>
                    <a:pt x="537191" y="1123179"/>
                  </a:lnTo>
                  <a:lnTo>
                    <a:pt x="534651" y="1121274"/>
                  </a:lnTo>
                  <a:lnTo>
                    <a:pt x="532238" y="1119242"/>
                  </a:lnTo>
                  <a:lnTo>
                    <a:pt x="473425" y="1120450"/>
                  </a:lnTo>
                  <a:lnTo>
                    <a:pt x="416314" y="1117662"/>
                  </a:lnTo>
                  <a:lnTo>
                    <a:pt x="361586" y="1111134"/>
                  </a:lnTo>
                  <a:lnTo>
                    <a:pt x="309922" y="1101121"/>
                  </a:lnTo>
                  <a:lnTo>
                    <a:pt x="262003" y="1087879"/>
                  </a:lnTo>
                  <a:lnTo>
                    <a:pt x="218511" y="1071662"/>
                  </a:lnTo>
                  <a:lnTo>
                    <a:pt x="180127" y="1052727"/>
                  </a:lnTo>
                  <a:lnTo>
                    <a:pt x="147532" y="1031328"/>
                  </a:lnTo>
                  <a:lnTo>
                    <a:pt x="102434" y="982161"/>
                  </a:lnTo>
                  <a:lnTo>
                    <a:pt x="90659" y="913984"/>
                  </a:lnTo>
                  <a:lnTo>
                    <a:pt x="108502" y="874434"/>
                  </a:lnTo>
                  <a:lnTo>
                    <a:pt x="143872" y="837622"/>
                  </a:lnTo>
                  <a:lnTo>
                    <a:pt x="195815" y="804917"/>
                  </a:lnTo>
                  <a:lnTo>
                    <a:pt x="137654" y="785189"/>
                  </a:lnTo>
                  <a:lnTo>
                    <a:pt x="89170" y="761539"/>
                  </a:lnTo>
                  <a:lnTo>
                    <a:pt x="50762" y="734696"/>
                  </a:lnTo>
                  <a:lnTo>
                    <a:pt x="22831" y="705384"/>
                  </a:lnTo>
                  <a:lnTo>
                    <a:pt x="0" y="642263"/>
                  </a:lnTo>
                  <a:lnTo>
                    <a:pt x="5900" y="609907"/>
                  </a:lnTo>
                  <a:lnTo>
                    <a:pt x="54337" y="547234"/>
                  </a:lnTo>
                  <a:lnTo>
                    <a:pt x="90055" y="522845"/>
                  </a:lnTo>
                  <a:lnTo>
                    <a:pt x="132823" y="501684"/>
                  </a:lnTo>
                  <a:lnTo>
                    <a:pt x="181686" y="484036"/>
                  </a:lnTo>
                  <a:lnTo>
                    <a:pt x="235693" y="470188"/>
                  </a:lnTo>
                  <a:lnTo>
                    <a:pt x="293890" y="460424"/>
                  </a:lnTo>
                  <a:lnTo>
                    <a:pt x="355327" y="455032"/>
                  </a:lnTo>
                  <a:lnTo>
                    <a:pt x="358629" y="450841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992" y="2504185"/>
              <a:ext cx="470662" cy="2433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48153" y="1957831"/>
              <a:ext cx="3611879" cy="1164590"/>
            </a:xfrm>
            <a:custGeom>
              <a:avLst/>
              <a:gdLst/>
              <a:ahLst/>
              <a:cxnLst/>
              <a:rect l="l" t="t" r="r" b="b"/>
              <a:pathLst>
                <a:path w="3611879" h="1164589">
                  <a:moveTo>
                    <a:pt x="230758" y="755141"/>
                  </a:moveTo>
                  <a:lnTo>
                    <a:pt x="182534" y="755500"/>
                  </a:lnTo>
                  <a:lnTo>
                    <a:pt x="134828" y="753103"/>
                  </a:lnTo>
                  <a:lnTo>
                    <a:pt x="88158" y="748000"/>
                  </a:lnTo>
                  <a:lnTo>
                    <a:pt x="43042" y="740239"/>
                  </a:lnTo>
                  <a:lnTo>
                    <a:pt x="0" y="729868"/>
                  </a:lnTo>
                </a:path>
                <a:path w="3611879" h="1164589">
                  <a:moveTo>
                    <a:pt x="434466" y="1031366"/>
                  </a:moveTo>
                  <a:lnTo>
                    <a:pt x="409886" y="1035557"/>
                  </a:lnTo>
                  <a:lnTo>
                    <a:pt x="384794" y="1038986"/>
                  </a:lnTo>
                  <a:lnTo>
                    <a:pt x="359296" y="1041653"/>
                  </a:lnTo>
                  <a:lnTo>
                    <a:pt x="333501" y="1043558"/>
                  </a:lnTo>
                </a:path>
                <a:path w="3611879" h="1164589">
                  <a:moveTo>
                    <a:pt x="1304670" y="1164208"/>
                  </a:moveTo>
                  <a:lnTo>
                    <a:pt x="1287129" y="1151024"/>
                  </a:lnTo>
                  <a:lnTo>
                    <a:pt x="1271111" y="1137412"/>
                  </a:lnTo>
                  <a:lnTo>
                    <a:pt x="1256664" y="1123418"/>
                  </a:lnTo>
                  <a:lnTo>
                    <a:pt x="1243837" y="1109090"/>
                  </a:lnTo>
                </a:path>
                <a:path w="3611879" h="1164589">
                  <a:moveTo>
                    <a:pt x="2429891" y="1026667"/>
                  </a:moveTo>
                  <a:lnTo>
                    <a:pt x="2426368" y="1042044"/>
                  </a:lnTo>
                  <a:lnTo>
                    <a:pt x="2421143" y="1057290"/>
                  </a:lnTo>
                  <a:lnTo>
                    <a:pt x="2414228" y="1072370"/>
                  </a:lnTo>
                  <a:lnTo>
                    <a:pt x="2405634" y="1087246"/>
                  </a:lnTo>
                </a:path>
                <a:path w="3611879" h="1164589">
                  <a:moveTo>
                    <a:pt x="2913125" y="653033"/>
                  </a:moveTo>
                  <a:lnTo>
                    <a:pt x="2978353" y="670873"/>
                  </a:lnTo>
                  <a:lnTo>
                    <a:pt x="3036679" y="692570"/>
                  </a:lnTo>
                  <a:lnTo>
                    <a:pt x="3087525" y="717684"/>
                  </a:lnTo>
                  <a:lnTo>
                    <a:pt x="3130311" y="745775"/>
                  </a:lnTo>
                  <a:lnTo>
                    <a:pt x="3164460" y="776402"/>
                  </a:lnTo>
                  <a:lnTo>
                    <a:pt x="3189392" y="809124"/>
                  </a:lnTo>
                  <a:lnTo>
                    <a:pt x="3204528" y="843502"/>
                  </a:lnTo>
                  <a:lnTo>
                    <a:pt x="3209290" y="879093"/>
                  </a:lnTo>
                </a:path>
                <a:path w="3611879" h="1164589">
                  <a:moveTo>
                    <a:pt x="3611879" y="412241"/>
                  </a:moveTo>
                  <a:lnTo>
                    <a:pt x="3586833" y="436014"/>
                  </a:lnTo>
                  <a:lnTo>
                    <a:pt x="3556285" y="458215"/>
                  </a:lnTo>
                  <a:lnTo>
                    <a:pt x="3520547" y="478607"/>
                  </a:lnTo>
                  <a:lnTo>
                    <a:pt x="3479927" y="496950"/>
                  </a:lnTo>
                </a:path>
                <a:path w="3611879" h="1164589">
                  <a:moveTo>
                    <a:pt x="3295269" y="97662"/>
                  </a:moveTo>
                  <a:lnTo>
                    <a:pt x="3298574" y="107612"/>
                  </a:lnTo>
                  <a:lnTo>
                    <a:pt x="3300856" y="117633"/>
                  </a:lnTo>
                  <a:lnTo>
                    <a:pt x="3302091" y="127702"/>
                  </a:lnTo>
                  <a:lnTo>
                    <a:pt x="3302254" y="137794"/>
                  </a:lnTo>
                </a:path>
                <a:path w="3611879" h="1164589">
                  <a:moveTo>
                    <a:pt x="2452750" y="51053"/>
                  </a:moveTo>
                  <a:lnTo>
                    <a:pt x="2466721" y="37415"/>
                  </a:lnTo>
                  <a:lnTo>
                    <a:pt x="2482691" y="24336"/>
                  </a:lnTo>
                  <a:lnTo>
                    <a:pt x="2500614" y="11852"/>
                  </a:lnTo>
                  <a:lnTo>
                    <a:pt x="2520442" y="0"/>
                  </a:lnTo>
                </a:path>
                <a:path w="3611879" h="1164589">
                  <a:moveTo>
                    <a:pt x="1820671" y="75310"/>
                  </a:moveTo>
                  <a:lnTo>
                    <a:pt x="1826666" y="63980"/>
                  </a:lnTo>
                  <a:lnTo>
                    <a:pt x="1834149" y="52863"/>
                  </a:lnTo>
                  <a:lnTo>
                    <a:pt x="1843085" y="41985"/>
                  </a:lnTo>
                  <a:lnTo>
                    <a:pt x="1853437" y="31368"/>
                  </a:lnTo>
                </a:path>
                <a:path w="3611879" h="1164589">
                  <a:moveTo>
                    <a:pt x="1078865" y="90296"/>
                  </a:moveTo>
                  <a:lnTo>
                    <a:pt x="1110523" y="99696"/>
                  </a:lnTo>
                  <a:lnTo>
                    <a:pt x="1140872" y="109966"/>
                  </a:lnTo>
                  <a:lnTo>
                    <a:pt x="1169840" y="121068"/>
                  </a:lnTo>
                  <a:lnTo>
                    <a:pt x="1197356" y="132968"/>
                  </a:lnTo>
                </a:path>
                <a:path w="3611879" h="1164589">
                  <a:moveTo>
                    <a:pt x="179196" y="425957"/>
                  </a:moveTo>
                  <a:lnTo>
                    <a:pt x="172622" y="414916"/>
                  </a:lnTo>
                  <a:lnTo>
                    <a:pt x="166989" y="403732"/>
                  </a:lnTo>
                  <a:lnTo>
                    <a:pt x="162284" y="392453"/>
                  </a:lnTo>
                  <a:lnTo>
                    <a:pt x="158495" y="381126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88514" y="2128520"/>
            <a:ext cx="2610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«</a:t>
            </a:r>
            <a:r>
              <a:rPr sz="1200" b="1" i="1" spc="-20" dirty="0">
                <a:latin typeface="Times New Roman"/>
                <a:cs typeface="Times New Roman"/>
              </a:rPr>
              <a:t>Мы </a:t>
            </a:r>
            <a:r>
              <a:rPr sz="1200" b="1" i="1" dirty="0">
                <a:latin typeface="Times New Roman"/>
                <a:cs typeface="Times New Roman"/>
              </a:rPr>
              <a:t>стали </a:t>
            </a:r>
            <a:r>
              <a:rPr sz="1200" b="1" i="1" spc="-5" dirty="0">
                <a:latin typeface="Times New Roman"/>
                <a:cs typeface="Times New Roman"/>
              </a:rPr>
              <a:t>гражданами </a:t>
            </a:r>
            <a:r>
              <a:rPr sz="1200" b="1" i="1" dirty="0">
                <a:latin typeface="Times New Roman"/>
                <a:cs typeface="Times New Roman"/>
              </a:rPr>
              <a:t>мира, но 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перестали </a:t>
            </a:r>
            <a:r>
              <a:rPr sz="1200" b="1" i="1" dirty="0">
                <a:latin typeface="Times New Roman"/>
                <a:cs typeface="Times New Roman"/>
              </a:rPr>
              <a:t>быть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в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некоторых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случаях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8514" y="2494279"/>
            <a:ext cx="2457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гражданами</a:t>
            </a:r>
            <a:r>
              <a:rPr sz="1200" b="1" i="1" spc="-5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России</a:t>
            </a:r>
            <a:r>
              <a:rPr sz="1200" b="1" i="1" spc="1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–</a:t>
            </a:r>
            <a:r>
              <a:rPr sz="1200" b="1" i="1" spc="-1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виною</a:t>
            </a:r>
            <a:r>
              <a:rPr sz="1200" b="1" i="1" spc="-3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Петр»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Times New Roman"/>
                <a:cs typeface="Times New Roman"/>
              </a:rPr>
              <a:t>Н.М.</a:t>
            </a:r>
            <a:r>
              <a:rPr sz="1200" b="1" i="1" spc="-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Карамзин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7219" y="3293364"/>
            <a:ext cx="5264150" cy="1651635"/>
            <a:chOff x="617219" y="3293364"/>
            <a:chExt cx="5264150" cy="165163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219" y="3293364"/>
              <a:ext cx="1051560" cy="13670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4418" y="3352242"/>
              <a:ext cx="4229735" cy="1585595"/>
            </a:xfrm>
            <a:custGeom>
              <a:avLst/>
              <a:gdLst/>
              <a:ahLst/>
              <a:cxnLst/>
              <a:rect l="l" t="t" r="r" b="b"/>
              <a:pathLst>
                <a:path w="4229735" h="1585595">
                  <a:moveTo>
                    <a:pt x="384406" y="521638"/>
                  </a:moveTo>
                  <a:lnTo>
                    <a:pt x="378831" y="489252"/>
                  </a:lnTo>
                  <a:lnTo>
                    <a:pt x="379294" y="457328"/>
                  </a:lnTo>
                  <a:lnTo>
                    <a:pt x="385559" y="426026"/>
                  </a:lnTo>
                  <a:lnTo>
                    <a:pt x="414546" y="365922"/>
                  </a:lnTo>
                  <a:lnTo>
                    <a:pt x="463898" y="310214"/>
                  </a:lnTo>
                  <a:lnTo>
                    <a:pt x="495619" y="284406"/>
                  </a:lnTo>
                  <a:lnTo>
                    <a:pt x="531720" y="260174"/>
                  </a:lnTo>
                  <a:lnTo>
                    <a:pt x="571965" y="237678"/>
                  </a:lnTo>
                  <a:lnTo>
                    <a:pt x="616116" y="217076"/>
                  </a:lnTo>
                  <a:lnTo>
                    <a:pt x="663938" y="198528"/>
                  </a:lnTo>
                  <a:lnTo>
                    <a:pt x="715194" y="182193"/>
                  </a:lnTo>
                  <a:lnTo>
                    <a:pt x="769645" y="168229"/>
                  </a:lnTo>
                  <a:lnTo>
                    <a:pt x="827056" y="156797"/>
                  </a:lnTo>
                  <a:lnTo>
                    <a:pt x="887190" y="148055"/>
                  </a:lnTo>
                  <a:lnTo>
                    <a:pt x="949810" y="142162"/>
                  </a:lnTo>
                  <a:lnTo>
                    <a:pt x="1004788" y="139533"/>
                  </a:lnTo>
                  <a:lnTo>
                    <a:pt x="1059715" y="139247"/>
                  </a:lnTo>
                  <a:lnTo>
                    <a:pt x="1114311" y="141280"/>
                  </a:lnTo>
                  <a:lnTo>
                    <a:pt x="1168298" y="145607"/>
                  </a:lnTo>
                  <a:lnTo>
                    <a:pt x="1221398" y="152202"/>
                  </a:lnTo>
                  <a:lnTo>
                    <a:pt x="1273333" y="161039"/>
                  </a:lnTo>
                  <a:lnTo>
                    <a:pt x="1323824" y="172095"/>
                  </a:lnTo>
                  <a:lnTo>
                    <a:pt x="1372593" y="185342"/>
                  </a:lnTo>
                  <a:lnTo>
                    <a:pt x="1401955" y="160419"/>
                  </a:lnTo>
                  <a:lnTo>
                    <a:pt x="1435703" y="137714"/>
                  </a:lnTo>
                  <a:lnTo>
                    <a:pt x="1473406" y="117293"/>
                  </a:lnTo>
                  <a:lnTo>
                    <a:pt x="1514634" y="99226"/>
                  </a:lnTo>
                  <a:lnTo>
                    <a:pt x="1558959" y="83577"/>
                  </a:lnTo>
                  <a:lnTo>
                    <a:pt x="1605948" y="70416"/>
                  </a:lnTo>
                  <a:lnTo>
                    <a:pt x="1655173" y="59809"/>
                  </a:lnTo>
                  <a:lnTo>
                    <a:pt x="1706202" y="51824"/>
                  </a:lnTo>
                  <a:lnTo>
                    <a:pt x="1758607" y="46527"/>
                  </a:lnTo>
                  <a:lnTo>
                    <a:pt x="1811957" y="43986"/>
                  </a:lnTo>
                  <a:lnTo>
                    <a:pt x="1865821" y="44269"/>
                  </a:lnTo>
                  <a:lnTo>
                    <a:pt x="1919770" y="47442"/>
                  </a:lnTo>
                  <a:lnTo>
                    <a:pt x="1973374" y="53574"/>
                  </a:lnTo>
                  <a:lnTo>
                    <a:pt x="2026202" y="62730"/>
                  </a:lnTo>
                  <a:lnTo>
                    <a:pt x="2077824" y="74979"/>
                  </a:lnTo>
                  <a:lnTo>
                    <a:pt x="2141594" y="95410"/>
                  </a:lnTo>
                  <a:lnTo>
                    <a:pt x="2198982" y="120318"/>
                  </a:lnTo>
                  <a:lnTo>
                    <a:pt x="2228335" y="94744"/>
                  </a:lnTo>
                  <a:lnTo>
                    <a:pt x="2263298" y="71949"/>
                  </a:lnTo>
                  <a:lnTo>
                    <a:pt x="2303190" y="52050"/>
                  </a:lnTo>
                  <a:lnTo>
                    <a:pt x="2347328" y="35162"/>
                  </a:lnTo>
                  <a:lnTo>
                    <a:pt x="2395030" y="21404"/>
                  </a:lnTo>
                  <a:lnTo>
                    <a:pt x="2445616" y="10892"/>
                  </a:lnTo>
                  <a:lnTo>
                    <a:pt x="2498403" y="3742"/>
                  </a:lnTo>
                  <a:lnTo>
                    <a:pt x="2552710" y="73"/>
                  </a:lnTo>
                  <a:lnTo>
                    <a:pt x="2607855" y="0"/>
                  </a:lnTo>
                  <a:lnTo>
                    <a:pt x="2663155" y="3640"/>
                  </a:lnTo>
                  <a:lnTo>
                    <a:pt x="2717930" y="11110"/>
                  </a:lnTo>
                  <a:lnTo>
                    <a:pt x="2771498" y="22528"/>
                  </a:lnTo>
                  <a:lnTo>
                    <a:pt x="2813847" y="34907"/>
                  </a:lnTo>
                  <a:lnTo>
                    <a:pt x="2853016" y="49643"/>
                  </a:lnTo>
                  <a:lnTo>
                    <a:pt x="2888638" y="66569"/>
                  </a:lnTo>
                  <a:lnTo>
                    <a:pt x="2920342" y="85520"/>
                  </a:lnTo>
                  <a:lnTo>
                    <a:pt x="2958607" y="65039"/>
                  </a:lnTo>
                  <a:lnTo>
                    <a:pt x="3000351" y="47316"/>
                  </a:lnTo>
                  <a:lnTo>
                    <a:pt x="3045071" y="32371"/>
                  </a:lnTo>
                  <a:lnTo>
                    <a:pt x="3092265" y="20226"/>
                  </a:lnTo>
                  <a:lnTo>
                    <a:pt x="3141431" y="10901"/>
                  </a:lnTo>
                  <a:lnTo>
                    <a:pt x="3192066" y="4417"/>
                  </a:lnTo>
                  <a:lnTo>
                    <a:pt x="3243668" y="795"/>
                  </a:lnTo>
                  <a:lnTo>
                    <a:pt x="3295735" y="56"/>
                  </a:lnTo>
                  <a:lnTo>
                    <a:pt x="3347764" y="2221"/>
                  </a:lnTo>
                  <a:lnTo>
                    <a:pt x="3399252" y="7310"/>
                  </a:lnTo>
                  <a:lnTo>
                    <a:pt x="3449699" y="15344"/>
                  </a:lnTo>
                  <a:lnTo>
                    <a:pt x="3498600" y="26344"/>
                  </a:lnTo>
                  <a:lnTo>
                    <a:pt x="3545454" y="40331"/>
                  </a:lnTo>
                  <a:lnTo>
                    <a:pt x="3589759" y="57326"/>
                  </a:lnTo>
                  <a:lnTo>
                    <a:pt x="3647594" y="87026"/>
                  </a:lnTo>
                  <a:lnTo>
                    <a:pt x="3694201" y="121096"/>
                  </a:lnTo>
                  <a:lnTo>
                    <a:pt x="3728687" y="158714"/>
                  </a:lnTo>
                  <a:lnTo>
                    <a:pt x="3750160" y="199058"/>
                  </a:lnTo>
                  <a:lnTo>
                    <a:pt x="3812206" y="209860"/>
                  </a:lnTo>
                  <a:lnTo>
                    <a:pt x="3869864" y="224184"/>
                  </a:lnTo>
                  <a:lnTo>
                    <a:pt x="3922791" y="241723"/>
                  </a:lnTo>
                  <a:lnTo>
                    <a:pt x="3970643" y="262171"/>
                  </a:lnTo>
                  <a:lnTo>
                    <a:pt x="4013077" y="285222"/>
                  </a:lnTo>
                  <a:lnTo>
                    <a:pt x="4049750" y="310571"/>
                  </a:lnTo>
                  <a:lnTo>
                    <a:pt x="4080318" y="337909"/>
                  </a:lnTo>
                  <a:lnTo>
                    <a:pt x="4121767" y="397333"/>
                  </a:lnTo>
                  <a:lnTo>
                    <a:pt x="4134677" y="461044"/>
                  </a:lnTo>
                  <a:lnTo>
                    <a:pt x="4129572" y="493741"/>
                  </a:lnTo>
                  <a:lnTo>
                    <a:pt x="4111231" y="535497"/>
                  </a:lnTo>
                  <a:lnTo>
                    <a:pt x="4092425" y="561643"/>
                  </a:lnTo>
                  <a:lnTo>
                    <a:pt x="4130976" y="590144"/>
                  </a:lnTo>
                  <a:lnTo>
                    <a:pt x="4163087" y="619910"/>
                  </a:lnTo>
                  <a:lnTo>
                    <a:pt x="4188819" y="650703"/>
                  </a:lnTo>
                  <a:lnTo>
                    <a:pt x="4221391" y="714414"/>
                  </a:lnTo>
                  <a:lnTo>
                    <a:pt x="4229180" y="779371"/>
                  </a:lnTo>
                  <a:lnTo>
                    <a:pt x="4223934" y="811722"/>
                  </a:lnTo>
                  <a:lnTo>
                    <a:pt x="4195464" y="874975"/>
                  </a:lnTo>
                  <a:lnTo>
                    <a:pt x="4172362" y="905400"/>
                  </a:lnTo>
                  <a:lnTo>
                    <a:pt x="4143432" y="934708"/>
                  </a:lnTo>
                  <a:lnTo>
                    <a:pt x="4108732" y="962658"/>
                  </a:lnTo>
                  <a:lnTo>
                    <a:pt x="4068325" y="989014"/>
                  </a:lnTo>
                  <a:lnTo>
                    <a:pt x="4022271" y="1013537"/>
                  </a:lnTo>
                  <a:lnTo>
                    <a:pt x="3970632" y="1035988"/>
                  </a:lnTo>
                  <a:lnTo>
                    <a:pt x="3924113" y="1052656"/>
                  </a:lnTo>
                  <a:lnTo>
                    <a:pt x="3875166" y="1067183"/>
                  </a:lnTo>
                  <a:lnTo>
                    <a:pt x="3824074" y="1079501"/>
                  </a:lnTo>
                  <a:lnTo>
                    <a:pt x="3771120" y="1089544"/>
                  </a:lnTo>
                  <a:lnTo>
                    <a:pt x="3716585" y="1097245"/>
                  </a:lnTo>
                  <a:lnTo>
                    <a:pt x="3660752" y="1102536"/>
                  </a:lnTo>
                  <a:lnTo>
                    <a:pt x="3656954" y="1133969"/>
                  </a:lnTo>
                  <a:lnTo>
                    <a:pt x="3630514" y="1193646"/>
                  </a:lnTo>
                  <a:lnTo>
                    <a:pt x="3581269" y="1247904"/>
                  </a:lnTo>
                  <a:lnTo>
                    <a:pt x="3548966" y="1272564"/>
                  </a:lnTo>
                  <a:lnTo>
                    <a:pt x="3512007" y="1295344"/>
                  </a:lnTo>
                  <a:lnTo>
                    <a:pt x="3470740" y="1316069"/>
                  </a:lnTo>
                  <a:lnTo>
                    <a:pt x="3425514" y="1334565"/>
                  </a:lnTo>
                  <a:lnTo>
                    <a:pt x="3376677" y="1350656"/>
                  </a:lnTo>
                  <a:lnTo>
                    <a:pt x="3324577" y="1364168"/>
                  </a:lnTo>
                  <a:lnTo>
                    <a:pt x="3269564" y="1374926"/>
                  </a:lnTo>
                  <a:lnTo>
                    <a:pt x="3211984" y="1382754"/>
                  </a:lnTo>
                  <a:lnTo>
                    <a:pt x="3152188" y="1387477"/>
                  </a:lnTo>
                  <a:lnTo>
                    <a:pt x="3090522" y="1388921"/>
                  </a:lnTo>
                  <a:lnTo>
                    <a:pt x="3038568" y="1387457"/>
                  </a:lnTo>
                  <a:lnTo>
                    <a:pt x="2987309" y="1383601"/>
                  </a:lnTo>
                  <a:lnTo>
                    <a:pt x="2937059" y="1377396"/>
                  </a:lnTo>
                  <a:lnTo>
                    <a:pt x="2888131" y="1368883"/>
                  </a:lnTo>
                  <a:lnTo>
                    <a:pt x="2840841" y="1358106"/>
                  </a:lnTo>
                  <a:lnTo>
                    <a:pt x="2795501" y="1345106"/>
                  </a:lnTo>
                  <a:lnTo>
                    <a:pt x="2776674" y="1372663"/>
                  </a:lnTo>
                  <a:lnTo>
                    <a:pt x="2726899" y="1423631"/>
                  </a:lnTo>
                  <a:lnTo>
                    <a:pt x="2696447" y="1446906"/>
                  </a:lnTo>
                  <a:lnTo>
                    <a:pt x="2662613" y="1468619"/>
                  </a:lnTo>
                  <a:lnTo>
                    <a:pt x="2625645" y="1488702"/>
                  </a:lnTo>
                  <a:lnTo>
                    <a:pt x="2585790" y="1507087"/>
                  </a:lnTo>
                  <a:lnTo>
                    <a:pt x="2543295" y="1523707"/>
                  </a:lnTo>
                  <a:lnTo>
                    <a:pt x="2498407" y="1538494"/>
                  </a:lnTo>
                  <a:lnTo>
                    <a:pt x="2451374" y="1551380"/>
                  </a:lnTo>
                  <a:lnTo>
                    <a:pt x="2402442" y="1562298"/>
                  </a:lnTo>
                  <a:lnTo>
                    <a:pt x="2351859" y="1571179"/>
                  </a:lnTo>
                  <a:lnTo>
                    <a:pt x="2299871" y="1577957"/>
                  </a:lnTo>
                  <a:lnTo>
                    <a:pt x="2246726" y="1582564"/>
                  </a:lnTo>
                  <a:lnTo>
                    <a:pt x="2192671" y="1584931"/>
                  </a:lnTo>
                  <a:lnTo>
                    <a:pt x="2137952" y="1584992"/>
                  </a:lnTo>
                  <a:lnTo>
                    <a:pt x="2082817" y="1582679"/>
                  </a:lnTo>
                  <a:lnTo>
                    <a:pt x="2027513" y="1577923"/>
                  </a:lnTo>
                  <a:lnTo>
                    <a:pt x="1972287" y="1570658"/>
                  </a:lnTo>
                  <a:lnTo>
                    <a:pt x="1918400" y="1561007"/>
                  </a:lnTo>
                  <a:lnTo>
                    <a:pt x="1866633" y="1549072"/>
                  </a:lnTo>
                  <a:lnTo>
                    <a:pt x="1817239" y="1534953"/>
                  </a:lnTo>
                  <a:lnTo>
                    <a:pt x="1770468" y="1518747"/>
                  </a:lnTo>
                  <a:lnTo>
                    <a:pt x="1726573" y="1500553"/>
                  </a:lnTo>
                  <a:lnTo>
                    <a:pt x="1685805" y="1480468"/>
                  </a:lnTo>
                  <a:lnTo>
                    <a:pt x="1648415" y="1458592"/>
                  </a:lnTo>
                  <a:lnTo>
                    <a:pt x="1614655" y="1435022"/>
                  </a:lnTo>
                  <a:lnTo>
                    <a:pt x="1565296" y="1448991"/>
                  </a:lnTo>
                  <a:lnTo>
                    <a:pt x="1514817" y="1460886"/>
                  </a:lnTo>
                  <a:lnTo>
                    <a:pt x="1463419" y="1470732"/>
                  </a:lnTo>
                  <a:lnTo>
                    <a:pt x="1411304" y="1478555"/>
                  </a:lnTo>
                  <a:lnTo>
                    <a:pt x="1358670" y="1484380"/>
                  </a:lnTo>
                  <a:lnTo>
                    <a:pt x="1305718" y="1488235"/>
                  </a:lnTo>
                  <a:lnTo>
                    <a:pt x="1252649" y="1490143"/>
                  </a:lnTo>
                  <a:lnTo>
                    <a:pt x="1199662" y="1490132"/>
                  </a:lnTo>
                  <a:lnTo>
                    <a:pt x="1146959" y="1488227"/>
                  </a:lnTo>
                  <a:lnTo>
                    <a:pt x="1094739" y="1484453"/>
                  </a:lnTo>
                  <a:lnTo>
                    <a:pt x="1043203" y="1478837"/>
                  </a:lnTo>
                  <a:lnTo>
                    <a:pt x="992551" y="1471404"/>
                  </a:lnTo>
                  <a:lnTo>
                    <a:pt x="942983" y="1462180"/>
                  </a:lnTo>
                  <a:lnTo>
                    <a:pt x="894699" y="1451190"/>
                  </a:lnTo>
                  <a:lnTo>
                    <a:pt x="847901" y="1438461"/>
                  </a:lnTo>
                  <a:lnTo>
                    <a:pt x="802788" y="1424019"/>
                  </a:lnTo>
                  <a:lnTo>
                    <a:pt x="759560" y="1407888"/>
                  </a:lnTo>
                  <a:lnTo>
                    <a:pt x="718419" y="1390095"/>
                  </a:lnTo>
                  <a:lnTo>
                    <a:pt x="679563" y="1370665"/>
                  </a:lnTo>
                  <a:lnTo>
                    <a:pt x="643194" y="1349625"/>
                  </a:lnTo>
                  <a:lnTo>
                    <a:pt x="609511" y="1327000"/>
                  </a:lnTo>
                  <a:lnTo>
                    <a:pt x="578716" y="1302815"/>
                  </a:lnTo>
                  <a:lnTo>
                    <a:pt x="573255" y="1298116"/>
                  </a:lnTo>
                  <a:lnTo>
                    <a:pt x="570715" y="1295830"/>
                  </a:lnTo>
                  <a:lnTo>
                    <a:pt x="512786" y="1297294"/>
                  </a:lnTo>
                  <a:lnTo>
                    <a:pt x="456341" y="1294852"/>
                  </a:lnTo>
                  <a:lnTo>
                    <a:pt x="401944" y="1288730"/>
                  </a:lnTo>
                  <a:lnTo>
                    <a:pt x="350158" y="1279155"/>
                  </a:lnTo>
                  <a:lnTo>
                    <a:pt x="301548" y="1266355"/>
                  </a:lnTo>
                  <a:lnTo>
                    <a:pt x="256676" y="1250555"/>
                  </a:lnTo>
                  <a:lnTo>
                    <a:pt x="216106" y="1231982"/>
                  </a:lnTo>
                  <a:lnTo>
                    <a:pt x="180402" y="1210862"/>
                  </a:lnTo>
                  <a:lnTo>
                    <a:pt x="150127" y="1187424"/>
                  </a:lnTo>
                  <a:lnTo>
                    <a:pt x="108119" y="1134494"/>
                  </a:lnTo>
                  <a:lnTo>
                    <a:pt x="95338" y="1067492"/>
                  </a:lnTo>
                  <a:lnTo>
                    <a:pt x="105989" y="1030338"/>
                  </a:lnTo>
                  <a:lnTo>
                    <a:pt x="128941" y="994806"/>
                  </a:lnTo>
                  <a:lnTo>
                    <a:pt x="163671" y="961705"/>
                  </a:lnTo>
                  <a:lnTo>
                    <a:pt x="209654" y="931848"/>
                  </a:lnTo>
                  <a:lnTo>
                    <a:pt x="153006" y="911483"/>
                  </a:lnTo>
                  <a:lnTo>
                    <a:pt x="104734" y="887374"/>
                  </a:lnTo>
                  <a:lnTo>
                    <a:pt x="65152" y="860134"/>
                  </a:lnTo>
                  <a:lnTo>
                    <a:pt x="34573" y="830378"/>
                  </a:lnTo>
                  <a:lnTo>
                    <a:pt x="13312" y="798720"/>
                  </a:lnTo>
                  <a:lnTo>
                    <a:pt x="0" y="732156"/>
                  </a:lnTo>
                  <a:lnTo>
                    <a:pt x="8576" y="698477"/>
                  </a:lnTo>
                  <a:lnTo>
                    <a:pt x="27725" y="665353"/>
                  </a:lnTo>
                  <a:lnTo>
                    <a:pt x="57762" y="633398"/>
                  </a:lnTo>
                  <a:lnTo>
                    <a:pt x="90148" y="608940"/>
                  </a:lnTo>
                  <a:lnTo>
                    <a:pt x="128202" y="587198"/>
                  </a:lnTo>
                  <a:lnTo>
                    <a:pt x="171276" y="568380"/>
                  </a:lnTo>
                  <a:lnTo>
                    <a:pt x="218724" y="552700"/>
                  </a:lnTo>
                  <a:lnTo>
                    <a:pt x="269900" y="540368"/>
                  </a:lnTo>
                  <a:lnTo>
                    <a:pt x="324158" y="531594"/>
                  </a:lnTo>
                  <a:lnTo>
                    <a:pt x="380850" y="526591"/>
                  </a:lnTo>
                  <a:lnTo>
                    <a:pt x="384406" y="521638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2955" y="3619246"/>
              <a:ext cx="218058" cy="19126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00275" y="3432556"/>
              <a:ext cx="4034790" cy="1348740"/>
            </a:xfrm>
            <a:custGeom>
              <a:avLst/>
              <a:gdLst/>
              <a:ahLst/>
              <a:cxnLst/>
              <a:rect l="l" t="t" r="r" b="b"/>
              <a:pathLst>
                <a:path w="4034790" h="1348739">
                  <a:moveTo>
                    <a:pt x="264160" y="314325"/>
                  </a:moveTo>
                  <a:lnTo>
                    <a:pt x="257434" y="356054"/>
                  </a:lnTo>
                  <a:lnTo>
                    <a:pt x="238699" y="392309"/>
                  </a:lnTo>
                  <a:lnTo>
                    <a:pt x="210118" y="420907"/>
                  </a:lnTo>
                  <a:lnTo>
                    <a:pt x="173857" y="439666"/>
                  </a:lnTo>
                  <a:lnTo>
                    <a:pt x="132080" y="446405"/>
                  </a:lnTo>
                  <a:lnTo>
                    <a:pt x="90350" y="439666"/>
                  </a:lnTo>
                  <a:lnTo>
                    <a:pt x="54095" y="420907"/>
                  </a:lnTo>
                  <a:lnTo>
                    <a:pt x="25497" y="392309"/>
                  </a:lnTo>
                  <a:lnTo>
                    <a:pt x="6738" y="356054"/>
                  </a:lnTo>
                  <a:lnTo>
                    <a:pt x="0" y="314325"/>
                  </a:lnTo>
                  <a:lnTo>
                    <a:pt x="6738" y="272547"/>
                  </a:lnTo>
                  <a:lnTo>
                    <a:pt x="25497" y="236286"/>
                  </a:lnTo>
                  <a:lnTo>
                    <a:pt x="54095" y="207705"/>
                  </a:lnTo>
                  <a:lnTo>
                    <a:pt x="90350" y="188970"/>
                  </a:lnTo>
                  <a:lnTo>
                    <a:pt x="132080" y="182245"/>
                  </a:lnTo>
                  <a:lnTo>
                    <a:pt x="173857" y="188970"/>
                  </a:lnTo>
                  <a:lnTo>
                    <a:pt x="210118" y="207705"/>
                  </a:lnTo>
                  <a:lnTo>
                    <a:pt x="238699" y="236286"/>
                  </a:lnTo>
                  <a:lnTo>
                    <a:pt x="257434" y="272547"/>
                  </a:lnTo>
                  <a:lnTo>
                    <a:pt x="264160" y="314325"/>
                  </a:lnTo>
                  <a:close/>
                </a:path>
                <a:path w="4034790" h="1348739">
                  <a:moveTo>
                    <a:pt x="406146" y="874522"/>
                  </a:moveTo>
                  <a:lnTo>
                    <a:pt x="354347" y="874958"/>
                  </a:lnTo>
                  <a:lnTo>
                    <a:pt x="303109" y="872195"/>
                  </a:lnTo>
                  <a:lnTo>
                    <a:pt x="252993" y="866292"/>
                  </a:lnTo>
                  <a:lnTo>
                    <a:pt x="204559" y="857310"/>
                  </a:lnTo>
                  <a:lnTo>
                    <a:pt x="158369" y="845312"/>
                  </a:lnTo>
                </a:path>
                <a:path w="4034790" h="1348739">
                  <a:moveTo>
                    <a:pt x="624713" y="1194562"/>
                  </a:moveTo>
                  <a:lnTo>
                    <a:pt x="598318" y="1199441"/>
                  </a:lnTo>
                  <a:lnTo>
                    <a:pt x="571388" y="1203404"/>
                  </a:lnTo>
                  <a:lnTo>
                    <a:pt x="544006" y="1206438"/>
                  </a:lnTo>
                  <a:lnTo>
                    <a:pt x="516255" y="1208532"/>
                  </a:lnTo>
                </a:path>
                <a:path w="4034790" h="1348739">
                  <a:moveTo>
                    <a:pt x="1558544" y="1348359"/>
                  </a:moveTo>
                  <a:lnTo>
                    <a:pt x="1539736" y="1333055"/>
                  </a:lnTo>
                  <a:lnTo>
                    <a:pt x="1522571" y="1317275"/>
                  </a:lnTo>
                  <a:lnTo>
                    <a:pt x="1507073" y="1301067"/>
                  </a:lnTo>
                  <a:lnTo>
                    <a:pt x="1493266" y="1284478"/>
                  </a:lnTo>
                </a:path>
                <a:path w="4034790" h="1348739">
                  <a:moveTo>
                    <a:pt x="2766187" y="1189101"/>
                  </a:moveTo>
                  <a:lnTo>
                    <a:pt x="2762402" y="1206859"/>
                  </a:lnTo>
                  <a:lnTo>
                    <a:pt x="2756773" y="1224486"/>
                  </a:lnTo>
                  <a:lnTo>
                    <a:pt x="2749309" y="1241946"/>
                  </a:lnTo>
                  <a:lnTo>
                    <a:pt x="2740025" y="1259205"/>
                  </a:lnTo>
                </a:path>
                <a:path w="4034790" h="1348739">
                  <a:moveTo>
                    <a:pt x="3284601" y="756285"/>
                  </a:moveTo>
                  <a:lnTo>
                    <a:pt x="3347209" y="774447"/>
                  </a:lnTo>
                  <a:lnTo>
                    <a:pt x="3404019" y="796182"/>
                  </a:lnTo>
                  <a:lnTo>
                    <a:pt x="3454592" y="821130"/>
                  </a:lnTo>
                  <a:lnTo>
                    <a:pt x="3498493" y="848931"/>
                  </a:lnTo>
                  <a:lnTo>
                    <a:pt x="3535284" y="879227"/>
                  </a:lnTo>
                  <a:lnTo>
                    <a:pt x="3564527" y="911657"/>
                  </a:lnTo>
                  <a:lnTo>
                    <a:pt x="3585787" y="945862"/>
                  </a:lnTo>
                  <a:lnTo>
                    <a:pt x="3598627" y="981483"/>
                  </a:lnTo>
                  <a:lnTo>
                    <a:pt x="3602609" y="1018159"/>
                  </a:lnTo>
                </a:path>
                <a:path w="4034790" h="1348739">
                  <a:moveTo>
                    <a:pt x="4034536" y="477520"/>
                  </a:moveTo>
                  <a:lnTo>
                    <a:pt x="4007715" y="505057"/>
                  </a:lnTo>
                  <a:lnTo>
                    <a:pt x="3974941" y="530748"/>
                  </a:lnTo>
                  <a:lnTo>
                    <a:pt x="3936595" y="554368"/>
                  </a:lnTo>
                  <a:lnTo>
                    <a:pt x="3893058" y="575691"/>
                  </a:lnTo>
                </a:path>
                <a:path w="4034790" h="1348739">
                  <a:moveTo>
                    <a:pt x="3694811" y="113284"/>
                  </a:moveTo>
                  <a:lnTo>
                    <a:pt x="3698357" y="124759"/>
                  </a:lnTo>
                  <a:lnTo>
                    <a:pt x="3700795" y="136318"/>
                  </a:lnTo>
                  <a:lnTo>
                    <a:pt x="3702115" y="147949"/>
                  </a:lnTo>
                  <a:lnTo>
                    <a:pt x="3702304" y="159639"/>
                  </a:lnTo>
                </a:path>
                <a:path w="4034790" h="1348739">
                  <a:moveTo>
                    <a:pt x="2790698" y="59182"/>
                  </a:moveTo>
                  <a:lnTo>
                    <a:pt x="2805636" y="43380"/>
                  </a:lnTo>
                  <a:lnTo>
                    <a:pt x="2822765" y="28209"/>
                  </a:lnTo>
                  <a:lnTo>
                    <a:pt x="2841990" y="13729"/>
                  </a:lnTo>
                  <a:lnTo>
                    <a:pt x="2863215" y="0"/>
                  </a:lnTo>
                </a:path>
                <a:path w="4034790" h="1348739">
                  <a:moveTo>
                    <a:pt x="2112391" y="87376"/>
                  </a:moveTo>
                  <a:lnTo>
                    <a:pt x="2118814" y="74183"/>
                  </a:lnTo>
                  <a:lnTo>
                    <a:pt x="2126821" y="61277"/>
                  </a:lnTo>
                  <a:lnTo>
                    <a:pt x="2136376" y="48656"/>
                  </a:lnTo>
                  <a:lnTo>
                    <a:pt x="2147443" y="36322"/>
                  </a:lnTo>
                </a:path>
                <a:path w="4034790" h="1348739">
                  <a:moveTo>
                    <a:pt x="1316228" y="104648"/>
                  </a:moveTo>
                  <a:lnTo>
                    <a:pt x="1350146" y="115528"/>
                  </a:lnTo>
                  <a:lnTo>
                    <a:pt x="1382696" y="127396"/>
                  </a:lnTo>
                  <a:lnTo>
                    <a:pt x="1413793" y="140241"/>
                  </a:lnTo>
                  <a:lnTo>
                    <a:pt x="1443355" y="154051"/>
                  </a:lnTo>
                </a:path>
                <a:path w="4034790" h="1348739">
                  <a:moveTo>
                    <a:pt x="350774" y="493395"/>
                  </a:moveTo>
                  <a:lnTo>
                    <a:pt x="343675" y="480562"/>
                  </a:lnTo>
                  <a:lnTo>
                    <a:pt x="337613" y="467598"/>
                  </a:lnTo>
                  <a:lnTo>
                    <a:pt x="332575" y="454515"/>
                  </a:lnTo>
                  <a:lnTo>
                    <a:pt x="328549" y="441325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06244" y="3720465"/>
            <a:ext cx="31654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4845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«</a:t>
            </a:r>
            <a:r>
              <a:rPr sz="1200" b="1" i="1" spc="-5" dirty="0">
                <a:latin typeface="Times New Roman"/>
                <a:cs typeface="Times New Roman"/>
              </a:rPr>
              <a:t>Петр Великий явился </a:t>
            </a:r>
            <a:r>
              <a:rPr sz="1200" b="1" i="1" dirty="0">
                <a:latin typeface="Times New Roman"/>
                <a:cs typeface="Times New Roman"/>
              </a:rPr>
              <a:t>не </a:t>
            </a:r>
            <a:r>
              <a:rPr sz="1200" b="1" i="1" spc="-10" dirty="0">
                <a:latin typeface="Times New Roman"/>
                <a:cs typeface="Times New Roman"/>
              </a:rPr>
              <a:t>как нечто </a:t>
            </a:r>
            <a:r>
              <a:rPr sz="1200" b="1" i="1" spc="-29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случайное,</a:t>
            </a:r>
            <a:r>
              <a:rPr sz="1200" b="1" i="1" dirty="0">
                <a:latin typeface="Times New Roman"/>
                <a:cs typeface="Times New Roman"/>
              </a:rPr>
              <a:t> но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как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b="1" i="1" spc="-5" dirty="0">
                <a:latin typeface="Times New Roman"/>
                <a:cs typeface="Times New Roman"/>
              </a:rPr>
              <a:t>порождение</a:t>
            </a:r>
            <a:r>
              <a:rPr sz="1200" b="1" i="1" spc="254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Руси,</a:t>
            </a:r>
            <a:r>
              <a:rPr sz="1200" b="1" i="1" spc="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чувствовавшей</a:t>
            </a:r>
            <a:r>
              <a:rPr sz="1200" b="1" i="1" spc="1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жгучую</a:t>
            </a:r>
            <a:r>
              <a:rPr sz="1200" b="1" i="1" spc="2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п </a:t>
            </a:r>
            <a:r>
              <a:rPr sz="1200" b="1" i="1" spc="-28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отребность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нового,</a:t>
            </a:r>
            <a:r>
              <a:rPr sz="1200" b="1" i="1" dirty="0">
                <a:latin typeface="Times New Roman"/>
                <a:cs typeface="Times New Roman"/>
              </a:rPr>
              <a:t> потребность 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преобразования»</a:t>
            </a:r>
            <a:r>
              <a:rPr sz="1200" b="1" i="1" spc="-4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С.М. </a:t>
            </a:r>
            <a:r>
              <a:rPr sz="1200" b="1" i="1" spc="-5" dirty="0">
                <a:latin typeface="Times New Roman"/>
                <a:cs typeface="Times New Roman"/>
              </a:rPr>
              <a:t>Соловьев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9223" y="1399032"/>
            <a:ext cx="10972800" cy="5218430"/>
            <a:chOff x="649223" y="1399032"/>
            <a:chExt cx="10972800" cy="521843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223" y="4878323"/>
              <a:ext cx="1115568" cy="12359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931176" y="4908623"/>
              <a:ext cx="3876040" cy="1701164"/>
            </a:xfrm>
            <a:custGeom>
              <a:avLst/>
              <a:gdLst/>
              <a:ahLst/>
              <a:cxnLst/>
              <a:rect l="l" t="t" r="r" b="b"/>
              <a:pathLst>
                <a:path w="3876040" h="1701165">
                  <a:moveTo>
                    <a:pt x="352283" y="559869"/>
                  </a:moveTo>
                  <a:lnTo>
                    <a:pt x="347033" y="522963"/>
                  </a:lnTo>
                  <a:lnTo>
                    <a:pt x="348013" y="486627"/>
                  </a:lnTo>
                  <a:lnTo>
                    <a:pt x="354965" y="451067"/>
                  </a:lnTo>
                  <a:lnTo>
                    <a:pt x="385743" y="383094"/>
                  </a:lnTo>
                  <a:lnTo>
                    <a:pt x="409047" y="351091"/>
                  </a:lnTo>
                  <a:lnTo>
                    <a:pt x="437282" y="320682"/>
                  </a:lnTo>
                  <a:lnTo>
                    <a:pt x="470187" y="292074"/>
                  </a:lnTo>
                  <a:lnTo>
                    <a:pt x="507502" y="265470"/>
                  </a:lnTo>
                  <a:lnTo>
                    <a:pt x="548966" y="241076"/>
                  </a:lnTo>
                  <a:lnTo>
                    <a:pt x="594319" y="219096"/>
                  </a:lnTo>
                  <a:lnTo>
                    <a:pt x="643302" y="199735"/>
                  </a:lnTo>
                  <a:lnTo>
                    <a:pt x="695653" y="183198"/>
                  </a:lnTo>
                  <a:lnTo>
                    <a:pt x="751113" y="169690"/>
                  </a:lnTo>
                  <a:lnTo>
                    <a:pt x="809421" y="159416"/>
                  </a:lnTo>
                  <a:lnTo>
                    <a:pt x="870316" y="152580"/>
                  </a:lnTo>
                  <a:lnTo>
                    <a:pt x="920673" y="149754"/>
                  </a:lnTo>
                  <a:lnTo>
                    <a:pt x="970988" y="149447"/>
                  </a:lnTo>
                  <a:lnTo>
                    <a:pt x="1021005" y="151631"/>
                  </a:lnTo>
                  <a:lnTo>
                    <a:pt x="1070468" y="156279"/>
                  </a:lnTo>
                  <a:lnTo>
                    <a:pt x="1119122" y="163361"/>
                  </a:lnTo>
                  <a:lnTo>
                    <a:pt x="1166711" y="172850"/>
                  </a:lnTo>
                  <a:lnTo>
                    <a:pt x="1212977" y="184718"/>
                  </a:lnTo>
                  <a:lnTo>
                    <a:pt x="1257666" y="198935"/>
                  </a:lnTo>
                  <a:lnTo>
                    <a:pt x="1286652" y="170365"/>
                  </a:lnTo>
                  <a:lnTo>
                    <a:pt x="1320220" y="144532"/>
                  </a:lnTo>
                  <a:lnTo>
                    <a:pt x="1357883" y="121525"/>
                  </a:lnTo>
                  <a:lnTo>
                    <a:pt x="1399159" y="101432"/>
                  </a:lnTo>
                  <a:lnTo>
                    <a:pt x="1443562" y="84344"/>
                  </a:lnTo>
                  <a:lnTo>
                    <a:pt x="1490608" y="70349"/>
                  </a:lnTo>
                  <a:lnTo>
                    <a:pt x="1539813" y="59537"/>
                  </a:lnTo>
                  <a:lnTo>
                    <a:pt x="1590691" y="51996"/>
                  </a:lnTo>
                  <a:lnTo>
                    <a:pt x="1642758" y="47815"/>
                  </a:lnTo>
                  <a:lnTo>
                    <a:pt x="1695529" y="47085"/>
                  </a:lnTo>
                  <a:lnTo>
                    <a:pt x="1748521" y="49893"/>
                  </a:lnTo>
                  <a:lnTo>
                    <a:pt x="1801248" y="56330"/>
                  </a:lnTo>
                  <a:lnTo>
                    <a:pt x="1853226" y="66484"/>
                  </a:lnTo>
                  <a:lnTo>
                    <a:pt x="1903969" y="80444"/>
                  </a:lnTo>
                  <a:lnTo>
                    <a:pt x="1962374" y="102399"/>
                  </a:lnTo>
                  <a:lnTo>
                    <a:pt x="2014967" y="129212"/>
                  </a:lnTo>
                  <a:lnTo>
                    <a:pt x="2041848" y="101740"/>
                  </a:lnTo>
                  <a:lnTo>
                    <a:pt x="2073876" y="77256"/>
                  </a:lnTo>
                  <a:lnTo>
                    <a:pt x="2110426" y="55883"/>
                  </a:lnTo>
                  <a:lnTo>
                    <a:pt x="2150872" y="37749"/>
                  </a:lnTo>
                  <a:lnTo>
                    <a:pt x="2194588" y="22976"/>
                  </a:lnTo>
                  <a:lnTo>
                    <a:pt x="2240948" y="11689"/>
                  </a:lnTo>
                  <a:lnTo>
                    <a:pt x="2289327" y="4015"/>
                  </a:lnTo>
                  <a:lnTo>
                    <a:pt x="2339100" y="77"/>
                  </a:lnTo>
                  <a:lnTo>
                    <a:pt x="2389639" y="0"/>
                  </a:lnTo>
                  <a:lnTo>
                    <a:pt x="2440320" y="3908"/>
                  </a:lnTo>
                  <a:lnTo>
                    <a:pt x="2490517" y="11928"/>
                  </a:lnTo>
                  <a:lnTo>
                    <a:pt x="2539604" y="24183"/>
                  </a:lnTo>
                  <a:lnTo>
                    <a:pt x="2578365" y="37490"/>
                  </a:lnTo>
                  <a:lnTo>
                    <a:pt x="2614233" y="53298"/>
                  </a:lnTo>
                  <a:lnTo>
                    <a:pt x="2676002" y="91747"/>
                  </a:lnTo>
                  <a:lnTo>
                    <a:pt x="2713894" y="68218"/>
                  </a:lnTo>
                  <a:lnTo>
                    <a:pt x="2755440" y="48117"/>
                  </a:lnTo>
                  <a:lnTo>
                    <a:pt x="2800068" y="31473"/>
                  </a:lnTo>
                  <a:lnTo>
                    <a:pt x="2847201" y="18316"/>
                  </a:lnTo>
                  <a:lnTo>
                    <a:pt x="2896266" y="8673"/>
                  </a:lnTo>
                  <a:lnTo>
                    <a:pt x="2946689" y="2574"/>
                  </a:lnTo>
                  <a:lnTo>
                    <a:pt x="2997895" y="48"/>
                  </a:lnTo>
                  <a:lnTo>
                    <a:pt x="3049310" y="1122"/>
                  </a:lnTo>
                  <a:lnTo>
                    <a:pt x="3100359" y="5827"/>
                  </a:lnTo>
                  <a:lnTo>
                    <a:pt x="3150468" y="14190"/>
                  </a:lnTo>
                  <a:lnTo>
                    <a:pt x="3199063" y="26241"/>
                  </a:lnTo>
                  <a:lnTo>
                    <a:pt x="3245569" y="42009"/>
                  </a:lnTo>
                  <a:lnTo>
                    <a:pt x="3289412" y="61521"/>
                  </a:lnTo>
                  <a:lnTo>
                    <a:pt x="3342375" y="93402"/>
                  </a:lnTo>
                  <a:lnTo>
                    <a:pt x="3385075" y="129974"/>
                  </a:lnTo>
                  <a:lnTo>
                    <a:pt x="3416678" y="170356"/>
                  </a:lnTo>
                  <a:lnTo>
                    <a:pt x="3436351" y="213667"/>
                  </a:lnTo>
                  <a:lnTo>
                    <a:pt x="3493206" y="225252"/>
                  </a:lnTo>
                  <a:lnTo>
                    <a:pt x="3546036" y="240619"/>
                  </a:lnTo>
                  <a:lnTo>
                    <a:pt x="3594528" y="259440"/>
                  </a:lnTo>
                  <a:lnTo>
                    <a:pt x="3638368" y="281384"/>
                  </a:lnTo>
                  <a:lnTo>
                    <a:pt x="3677244" y="306122"/>
                  </a:lnTo>
                  <a:lnTo>
                    <a:pt x="3710841" y="333325"/>
                  </a:lnTo>
                  <a:lnTo>
                    <a:pt x="3738846" y="362663"/>
                  </a:lnTo>
                  <a:lnTo>
                    <a:pt x="3760946" y="393806"/>
                  </a:lnTo>
                  <a:lnTo>
                    <a:pt x="3786174" y="460192"/>
                  </a:lnTo>
                  <a:lnTo>
                    <a:pt x="3788675" y="494776"/>
                  </a:lnTo>
                  <a:lnTo>
                    <a:pt x="3784017" y="529847"/>
                  </a:lnTo>
                  <a:lnTo>
                    <a:pt x="3767220" y="574649"/>
                  </a:lnTo>
                  <a:lnTo>
                    <a:pt x="3749914" y="602795"/>
                  </a:lnTo>
                  <a:lnTo>
                    <a:pt x="3787381" y="635448"/>
                  </a:lnTo>
                  <a:lnTo>
                    <a:pt x="3818138" y="669629"/>
                  </a:lnTo>
                  <a:lnTo>
                    <a:pt x="3842254" y="705028"/>
                  </a:lnTo>
                  <a:lnTo>
                    <a:pt x="3859796" y="741333"/>
                  </a:lnTo>
                  <a:lnTo>
                    <a:pt x="3870833" y="778235"/>
                  </a:lnTo>
                  <a:lnTo>
                    <a:pt x="3875431" y="815423"/>
                  </a:lnTo>
                  <a:lnTo>
                    <a:pt x="3873659" y="852585"/>
                  </a:lnTo>
                  <a:lnTo>
                    <a:pt x="3851276" y="925594"/>
                  </a:lnTo>
                  <a:lnTo>
                    <a:pt x="3830799" y="960818"/>
                  </a:lnTo>
                  <a:lnTo>
                    <a:pt x="3804224" y="994776"/>
                  </a:lnTo>
                  <a:lnTo>
                    <a:pt x="3771616" y="1027156"/>
                  </a:lnTo>
                  <a:lnTo>
                    <a:pt x="3733045" y="1057647"/>
                  </a:lnTo>
                  <a:lnTo>
                    <a:pt x="3688577" y="1085939"/>
                  </a:lnTo>
                  <a:lnTo>
                    <a:pt x="3638281" y="1111722"/>
                  </a:lnTo>
                  <a:lnTo>
                    <a:pt x="3595675" y="1129600"/>
                  </a:lnTo>
                  <a:lnTo>
                    <a:pt x="3550835" y="1145179"/>
                  </a:lnTo>
                  <a:lnTo>
                    <a:pt x="3504027" y="1158392"/>
                  </a:lnTo>
                  <a:lnTo>
                    <a:pt x="3455514" y="1169172"/>
                  </a:lnTo>
                  <a:lnTo>
                    <a:pt x="3405563" y="1177455"/>
                  </a:lnTo>
                  <a:lnTo>
                    <a:pt x="3354436" y="1183172"/>
                  </a:lnTo>
                  <a:lnTo>
                    <a:pt x="3350466" y="1219276"/>
                  </a:lnTo>
                  <a:lnTo>
                    <a:pt x="3322821" y="1287485"/>
                  </a:lnTo>
                  <a:lnTo>
                    <a:pt x="3299929" y="1319129"/>
                  </a:lnTo>
                  <a:lnTo>
                    <a:pt x="3271515" y="1348825"/>
                  </a:lnTo>
                  <a:lnTo>
                    <a:pt x="3237970" y="1376343"/>
                  </a:lnTo>
                  <a:lnTo>
                    <a:pt x="3199687" y="1401452"/>
                  </a:lnTo>
                  <a:lnTo>
                    <a:pt x="3157057" y="1423922"/>
                  </a:lnTo>
                  <a:lnTo>
                    <a:pt x="3110473" y="1443523"/>
                  </a:lnTo>
                  <a:lnTo>
                    <a:pt x="3060326" y="1460023"/>
                  </a:lnTo>
                  <a:lnTo>
                    <a:pt x="3007009" y="1473192"/>
                  </a:lnTo>
                  <a:lnTo>
                    <a:pt x="2950914" y="1482800"/>
                  </a:lnTo>
                  <a:lnTo>
                    <a:pt x="2892433" y="1488617"/>
                  </a:lnTo>
                  <a:lnTo>
                    <a:pt x="2831958" y="1490411"/>
                  </a:lnTo>
                  <a:lnTo>
                    <a:pt x="2774858" y="1488254"/>
                  </a:lnTo>
                  <a:lnTo>
                    <a:pt x="2718788" y="1482389"/>
                  </a:lnTo>
                  <a:lnTo>
                    <a:pt x="2664230" y="1472904"/>
                  </a:lnTo>
                  <a:lnTo>
                    <a:pt x="2611665" y="1459885"/>
                  </a:lnTo>
                  <a:lnTo>
                    <a:pt x="2561575" y="1443421"/>
                  </a:lnTo>
                  <a:lnTo>
                    <a:pt x="2543240" y="1474596"/>
                  </a:lnTo>
                  <a:lnTo>
                    <a:pt x="2494257" y="1531973"/>
                  </a:lnTo>
                  <a:lnTo>
                    <a:pt x="2464141" y="1558004"/>
                  </a:lnTo>
                  <a:lnTo>
                    <a:pt x="2430630" y="1582148"/>
                  </a:lnTo>
                  <a:lnTo>
                    <a:pt x="2393992" y="1604322"/>
                  </a:lnTo>
                  <a:lnTo>
                    <a:pt x="2354491" y="1624438"/>
                  </a:lnTo>
                  <a:lnTo>
                    <a:pt x="2312394" y="1642412"/>
                  </a:lnTo>
                  <a:lnTo>
                    <a:pt x="2267967" y="1658159"/>
                  </a:lnTo>
                  <a:lnTo>
                    <a:pt x="2221477" y="1671592"/>
                  </a:lnTo>
                  <a:lnTo>
                    <a:pt x="2173189" y="1682626"/>
                  </a:lnTo>
                  <a:lnTo>
                    <a:pt x="2123369" y="1691176"/>
                  </a:lnTo>
                  <a:lnTo>
                    <a:pt x="2072284" y="1697156"/>
                  </a:lnTo>
                  <a:lnTo>
                    <a:pt x="2020200" y="1700482"/>
                  </a:lnTo>
                  <a:lnTo>
                    <a:pt x="1967383" y="1701066"/>
                  </a:lnTo>
                  <a:lnTo>
                    <a:pt x="1914099" y="1698825"/>
                  </a:lnTo>
                  <a:lnTo>
                    <a:pt x="1860615" y="1693671"/>
                  </a:lnTo>
                  <a:lnTo>
                    <a:pt x="1807195" y="1685521"/>
                  </a:lnTo>
                  <a:lnTo>
                    <a:pt x="1750903" y="1673457"/>
                  </a:lnTo>
                  <a:lnTo>
                    <a:pt x="1697205" y="1658225"/>
                  </a:lnTo>
                  <a:lnTo>
                    <a:pt x="1646442" y="1639978"/>
                  </a:lnTo>
                  <a:lnTo>
                    <a:pt x="1598954" y="1618871"/>
                  </a:lnTo>
                  <a:lnTo>
                    <a:pt x="1555080" y="1595055"/>
                  </a:lnTo>
                  <a:lnTo>
                    <a:pt x="1515161" y="1568686"/>
                  </a:lnTo>
                  <a:lnTo>
                    <a:pt x="1479535" y="1539915"/>
                  </a:lnTo>
                  <a:lnTo>
                    <a:pt x="1432134" y="1555558"/>
                  </a:lnTo>
                  <a:lnTo>
                    <a:pt x="1383615" y="1568760"/>
                  </a:lnTo>
                  <a:lnTo>
                    <a:pt x="1334189" y="1579555"/>
                  </a:lnTo>
                  <a:lnTo>
                    <a:pt x="1284068" y="1587972"/>
                  </a:lnTo>
                  <a:lnTo>
                    <a:pt x="1233463" y="1594045"/>
                  </a:lnTo>
                  <a:lnTo>
                    <a:pt x="1182585" y="1597804"/>
                  </a:lnTo>
                  <a:lnTo>
                    <a:pt x="1131645" y="1599280"/>
                  </a:lnTo>
                  <a:lnTo>
                    <a:pt x="1080854" y="1598507"/>
                  </a:lnTo>
                  <a:lnTo>
                    <a:pt x="1030423" y="1595514"/>
                  </a:lnTo>
                  <a:lnTo>
                    <a:pt x="980564" y="1590334"/>
                  </a:lnTo>
                  <a:lnTo>
                    <a:pt x="931487" y="1582999"/>
                  </a:lnTo>
                  <a:lnTo>
                    <a:pt x="883404" y="1573539"/>
                  </a:lnTo>
                  <a:lnTo>
                    <a:pt x="836526" y="1561986"/>
                  </a:lnTo>
                  <a:lnTo>
                    <a:pt x="791064" y="1548373"/>
                  </a:lnTo>
                  <a:lnTo>
                    <a:pt x="747229" y="1532730"/>
                  </a:lnTo>
                  <a:lnTo>
                    <a:pt x="705232" y="1515088"/>
                  </a:lnTo>
                  <a:lnTo>
                    <a:pt x="665284" y="1495481"/>
                  </a:lnTo>
                  <a:lnTo>
                    <a:pt x="627597" y="1473939"/>
                  </a:lnTo>
                  <a:lnTo>
                    <a:pt x="592382" y="1450493"/>
                  </a:lnTo>
                  <a:lnTo>
                    <a:pt x="559849" y="1425176"/>
                  </a:lnTo>
                  <a:lnTo>
                    <a:pt x="530210" y="1398018"/>
                  </a:lnTo>
                  <a:lnTo>
                    <a:pt x="522971" y="1390538"/>
                  </a:lnTo>
                  <a:lnTo>
                    <a:pt x="465121" y="1392042"/>
                  </a:lnTo>
                  <a:lnTo>
                    <a:pt x="408947" y="1388584"/>
                  </a:lnTo>
                  <a:lnTo>
                    <a:pt x="355121" y="1380480"/>
                  </a:lnTo>
                  <a:lnTo>
                    <a:pt x="304312" y="1368046"/>
                  </a:lnTo>
                  <a:lnTo>
                    <a:pt x="257190" y="1351598"/>
                  </a:lnTo>
                  <a:lnTo>
                    <a:pt x="214425" y="1331451"/>
                  </a:lnTo>
                  <a:lnTo>
                    <a:pt x="176686" y="1307921"/>
                  </a:lnTo>
                  <a:lnTo>
                    <a:pt x="144644" y="1281325"/>
                  </a:lnTo>
                  <a:lnTo>
                    <a:pt x="118968" y="1251979"/>
                  </a:lnTo>
                  <a:lnTo>
                    <a:pt x="89393" y="1186297"/>
                  </a:lnTo>
                  <a:lnTo>
                    <a:pt x="87362" y="1145561"/>
                  </a:lnTo>
                  <a:lnTo>
                    <a:pt x="97103" y="1105682"/>
                  </a:lnTo>
                  <a:lnTo>
                    <a:pt x="118133" y="1067532"/>
                  </a:lnTo>
                  <a:lnTo>
                    <a:pt x="149971" y="1031985"/>
                  </a:lnTo>
                  <a:lnTo>
                    <a:pt x="192136" y="999911"/>
                  </a:lnTo>
                  <a:lnTo>
                    <a:pt x="140216" y="978084"/>
                  </a:lnTo>
                  <a:lnTo>
                    <a:pt x="95974" y="952233"/>
                  </a:lnTo>
                  <a:lnTo>
                    <a:pt x="59698" y="923016"/>
                  </a:lnTo>
                  <a:lnTo>
                    <a:pt x="31675" y="891094"/>
                  </a:lnTo>
                  <a:lnTo>
                    <a:pt x="12193" y="857125"/>
                  </a:lnTo>
                  <a:lnTo>
                    <a:pt x="0" y="785687"/>
                  </a:lnTo>
                  <a:lnTo>
                    <a:pt x="7862" y="749536"/>
                  </a:lnTo>
                  <a:lnTo>
                    <a:pt x="25415" y="713977"/>
                  </a:lnTo>
                  <a:lnTo>
                    <a:pt x="52944" y="679668"/>
                  </a:lnTo>
                  <a:lnTo>
                    <a:pt x="82619" y="653481"/>
                  </a:lnTo>
                  <a:lnTo>
                    <a:pt x="117477" y="630186"/>
                  </a:lnTo>
                  <a:lnTo>
                    <a:pt x="156931" y="610011"/>
                  </a:lnTo>
                  <a:lnTo>
                    <a:pt x="200395" y="593184"/>
                  </a:lnTo>
                  <a:lnTo>
                    <a:pt x="247282" y="579934"/>
                  </a:lnTo>
                  <a:lnTo>
                    <a:pt x="297007" y="570489"/>
                  </a:lnTo>
                  <a:lnTo>
                    <a:pt x="348981" y="565076"/>
                  </a:lnTo>
                  <a:lnTo>
                    <a:pt x="352283" y="559869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7048" y="5377434"/>
              <a:ext cx="267969" cy="20421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55901" y="4994910"/>
              <a:ext cx="3923665" cy="1447165"/>
            </a:xfrm>
            <a:custGeom>
              <a:avLst/>
              <a:gdLst/>
              <a:ahLst/>
              <a:cxnLst/>
              <a:rect l="l" t="t" r="r" b="b"/>
              <a:pathLst>
                <a:path w="3923665" h="1447164">
                  <a:moveTo>
                    <a:pt x="283464" y="510412"/>
                  </a:moveTo>
                  <a:lnTo>
                    <a:pt x="276234" y="555188"/>
                  </a:lnTo>
                  <a:lnTo>
                    <a:pt x="256105" y="594081"/>
                  </a:lnTo>
                  <a:lnTo>
                    <a:pt x="225417" y="624753"/>
                  </a:lnTo>
                  <a:lnTo>
                    <a:pt x="186513" y="644869"/>
                  </a:lnTo>
                  <a:lnTo>
                    <a:pt x="141731" y="652094"/>
                  </a:lnTo>
                  <a:lnTo>
                    <a:pt x="96950" y="644869"/>
                  </a:lnTo>
                  <a:lnTo>
                    <a:pt x="58046" y="624753"/>
                  </a:lnTo>
                  <a:lnTo>
                    <a:pt x="27358" y="594081"/>
                  </a:lnTo>
                  <a:lnTo>
                    <a:pt x="7229" y="555188"/>
                  </a:lnTo>
                  <a:lnTo>
                    <a:pt x="0" y="510412"/>
                  </a:lnTo>
                  <a:lnTo>
                    <a:pt x="7229" y="465583"/>
                  </a:lnTo>
                  <a:lnTo>
                    <a:pt x="27358" y="426672"/>
                  </a:lnTo>
                  <a:lnTo>
                    <a:pt x="58046" y="396003"/>
                  </a:lnTo>
                  <a:lnTo>
                    <a:pt x="96950" y="375898"/>
                  </a:lnTo>
                  <a:lnTo>
                    <a:pt x="141731" y="368680"/>
                  </a:lnTo>
                  <a:lnTo>
                    <a:pt x="186513" y="375898"/>
                  </a:lnTo>
                  <a:lnTo>
                    <a:pt x="225417" y="396003"/>
                  </a:lnTo>
                  <a:lnTo>
                    <a:pt x="256105" y="426672"/>
                  </a:lnTo>
                  <a:lnTo>
                    <a:pt x="276234" y="465583"/>
                  </a:lnTo>
                  <a:lnTo>
                    <a:pt x="283464" y="510412"/>
                  </a:lnTo>
                  <a:close/>
                </a:path>
                <a:path w="3923665" h="1447164">
                  <a:moveTo>
                    <a:pt x="598551" y="938390"/>
                  </a:moveTo>
                  <a:lnTo>
                    <a:pt x="551100" y="938868"/>
                  </a:lnTo>
                  <a:lnTo>
                    <a:pt x="504180" y="935899"/>
                  </a:lnTo>
                  <a:lnTo>
                    <a:pt x="458291" y="929552"/>
                  </a:lnTo>
                  <a:lnTo>
                    <a:pt x="413931" y="919899"/>
                  </a:lnTo>
                  <a:lnTo>
                    <a:pt x="371602" y="907008"/>
                  </a:lnTo>
                </a:path>
                <a:path w="3923665" h="1447164">
                  <a:moveTo>
                    <a:pt x="798830" y="1281772"/>
                  </a:moveTo>
                  <a:lnTo>
                    <a:pt x="774650" y="1286983"/>
                  </a:lnTo>
                  <a:lnTo>
                    <a:pt x="749982" y="1291231"/>
                  </a:lnTo>
                  <a:lnTo>
                    <a:pt x="724910" y="1294503"/>
                  </a:lnTo>
                  <a:lnTo>
                    <a:pt x="699516" y="1296784"/>
                  </a:lnTo>
                </a:path>
                <a:path w="3923665" h="1447164">
                  <a:moveTo>
                    <a:pt x="1654556" y="1446771"/>
                  </a:moveTo>
                  <a:lnTo>
                    <a:pt x="1637315" y="1430382"/>
                  </a:lnTo>
                  <a:lnTo>
                    <a:pt x="1621599" y="1413476"/>
                  </a:lnTo>
                  <a:lnTo>
                    <a:pt x="1607407" y="1396091"/>
                  </a:lnTo>
                  <a:lnTo>
                    <a:pt x="1594739" y="1378267"/>
                  </a:lnTo>
                </a:path>
                <a:path w="3923665" h="1447164">
                  <a:moveTo>
                    <a:pt x="2761107" y="1275943"/>
                  </a:moveTo>
                  <a:lnTo>
                    <a:pt x="2757608" y="1294998"/>
                  </a:lnTo>
                  <a:lnTo>
                    <a:pt x="2752455" y="1313905"/>
                  </a:lnTo>
                  <a:lnTo>
                    <a:pt x="2745658" y="1332623"/>
                  </a:lnTo>
                  <a:lnTo>
                    <a:pt x="2737231" y="1351114"/>
                  </a:lnTo>
                </a:path>
                <a:path w="3923665" h="1447164">
                  <a:moveTo>
                    <a:pt x="3236214" y="811491"/>
                  </a:moveTo>
                  <a:lnTo>
                    <a:pt x="3293555" y="830963"/>
                  </a:lnTo>
                  <a:lnTo>
                    <a:pt x="3345593" y="854273"/>
                  </a:lnTo>
                  <a:lnTo>
                    <a:pt x="3391925" y="881033"/>
                  </a:lnTo>
                  <a:lnTo>
                    <a:pt x="3432148" y="910858"/>
                  </a:lnTo>
                  <a:lnTo>
                    <a:pt x="3465861" y="943362"/>
                  </a:lnTo>
                  <a:lnTo>
                    <a:pt x="3492659" y="978157"/>
                  </a:lnTo>
                  <a:lnTo>
                    <a:pt x="3512143" y="1014857"/>
                  </a:lnTo>
                  <a:lnTo>
                    <a:pt x="3523907" y="1053076"/>
                  </a:lnTo>
                  <a:lnTo>
                    <a:pt x="3527552" y="1092428"/>
                  </a:lnTo>
                </a:path>
                <a:path w="3923665" h="1447164">
                  <a:moveTo>
                    <a:pt x="3923411" y="512317"/>
                  </a:moveTo>
                  <a:lnTo>
                    <a:pt x="3898773" y="541895"/>
                  </a:lnTo>
                  <a:lnTo>
                    <a:pt x="3868705" y="569487"/>
                  </a:lnTo>
                  <a:lnTo>
                    <a:pt x="3833542" y="594821"/>
                  </a:lnTo>
                  <a:lnTo>
                    <a:pt x="3793617" y="617626"/>
                  </a:lnTo>
                </a:path>
                <a:path w="3923665" h="1447164">
                  <a:moveTo>
                    <a:pt x="3612134" y="121412"/>
                  </a:moveTo>
                  <a:lnTo>
                    <a:pt x="3615348" y="133744"/>
                  </a:lnTo>
                  <a:lnTo>
                    <a:pt x="3617563" y="146161"/>
                  </a:lnTo>
                  <a:lnTo>
                    <a:pt x="3618777" y="158648"/>
                  </a:lnTo>
                  <a:lnTo>
                    <a:pt x="3618992" y="171195"/>
                  </a:lnTo>
                </a:path>
                <a:path w="3923665" h="1447164">
                  <a:moveTo>
                    <a:pt x="2783586" y="63372"/>
                  </a:moveTo>
                  <a:lnTo>
                    <a:pt x="2797268" y="46452"/>
                  </a:lnTo>
                  <a:lnTo>
                    <a:pt x="2812938" y="30210"/>
                  </a:lnTo>
                  <a:lnTo>
                    <a:pt x="2830538" y="14706"/>
                  </a:lnTo>
                  <a:lnTo>
                    <a:pt x="2850007" y="0"/>
                  </a:lnTo>
                </a:path>
                <a:path w="3923665" h="1447164">
                  <a:moveTo>
                    <a:pt x="2162048" y="93598"/>
                  </a:moveTo>
                  <a:lnTo>
                    <a:pt x="2167925" y="79509"/>
                  </a:lnTo>
                  <a:lnTo>
                    <a:pt x="2175255" y="65658"/>
                  </a:lnTo>
                  <a:lnTo>
                    <a:pt x="2184015" y="52093"/>
                  </a:lnTo>
                  <a:lnTo>
                    <a:pt x="2194179" y="38862"/>
                  </a:lnTo>
                </a:path>
                <a:path w="3923665" h="1447164">
                  <a:moveTo>
                    <a:pt x="1432560" y="112267"/>
                  </a:moveTo>
                  <a:lnTo>
                    <a:pt x="1463669" y="123884"/>
                  </a:lnTo>
                  <a:lnTo>
                    <a:pt x="1493504" y="136620"/>
                  </a:lnTo>
                  <a:lnTo>
                    <a:pt x="1521981" y="150451"/>
                  </a:lnTo>
                  <a:lnTo>
                    <a:pt x="1549019" y="165353"/>
                  </a:lnTo>
                </a:path>
                <a:path w="3923665" h="1447164">
                  <a:moveTo>
                    <a:pt x="547878" y="529462"/>
                  </a:moveTo>
                  <a:lnTo>
                    <a:pt x="541399" y="515677"/>
                  </a:lnTo>
                  <a:lnTo>
                    <a:pt x="535860" y="501761"/>
                  </a:lnTo>
                  <a:lnTo>
                    <a:pt x="531250" y="487725"/>
                  </a:lnTo>
                  <a:lnTo>
                    <a:pt x="527558" y="473582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5600" y="1399032"/>
              <a:ext cx="1106424" cy="14325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73073" y="2065643"/>
              <a:ext cx="3557270" cy="1585595"/>
            </a:xfrm>
            <a:custGeom>
              <a:avLst/>
              <a:gdLst/>
              <a:ahLst/>
              <a:cxnLst/>
              <a:rect l="l" t="t" r="r" b="b"/>
              <a:pathLst>
                <a:path w="3557270" h="1585595">
                  <a:moveTo>
                    <a:pt x="323661" y="521982"/>
                  </a:moveTo>
                  <a:lnTo>
                    <a:pt x="318746" y="485309"/>
                  </a:lnTo>
                  <a:lnTo>
                    <a:pt x="320318" y="449257"/>
                  </a:lnTo>
                  <a:lnTo>
                    <a:pt x="328087" y="414058"/>
                  </a:lnTo>
                  <a:lnTo>
                    <a:pt x="361056" y="347145"/>
                  </a:lnTo>
                  <a:lnTo>
                    <a:pt x="385676" y="315894"/>
                  </a:lnTo>
                  <a:lnTo>
                    <a:pt x="415333" y="286423"/>
                  </a:lnTo>
                  <a:lnTo>
                    <a:pt x="449738" y="258962"/>
                  </a:lnTo>
                  <a:lnTo>
                    <a:pt x="488601" y="233744"/>
                  </a:lnTo>
                  <a:lnTo>
                    <a:pt x="531631" y="211001"/>
                  </a:lnTo>
                  <a:lnTo>
                    <a:pt x="578539" y="190963"/>
                  </a:lnTo>
                  <a:lnTo>
                    <a:pt x="629034" y="173863"/>
                  </a:lnTo>
                  <a:lnTo>
                    <a:pt x="682828" y="159933"/>
                  </a:lnTo>
                  <a:lnTo>
                    <a:pt x="739630" y="149403"/>
                  </a:lnTo>
                  <a:lnTo>
                    <a:pt x="799149" y="142506"/>
                  </a:lnTo>
                  <a:lnTo>
                    <a:pt x="851964" y="139692"/>
                  </a:lnTo>
                  <a:lnTo>
                    <a:pt x="904690" y="139936"/>
                  </a:lnTo>
                  <a:lnTo>
                    <a:pt x="956973" y="143199"/>
                  </a:lnTo>
                  <a:lnTo>
                    <a:pt x="1008462" y="149443"/>
                  </a:lnTo>
                  <a:lnTo>
                    <a:pt x="1058801" y="158630"/>
                  </a:lnTo>
                  <a:lnTo>
                    <a:pt x="1107639" y="170724"/>
                  </a:lnTo>
                  <a:lnTo>
                    <a:pt x="1154622" y="185686"/>
                  </a:lnTo>
                  <a:lnTo>
                    <a:pt x="1183456" y="157123"/>
                  </a:lnTo>
                  <a:lnTo>
                    <a:pt x="1217127" y="131527"/>
                  </a:lnTo>
                  <a:lnTo>
                    <a:pt x="1255078" y="109002"/>
                  </a:lnTo>
                  <a:lnTo>
                    <a:pt x="1296754" y="89649"/>
                  </a:lnTo>
                  <a:lnTo>
                    <a:pt x="1341599" y="73573"/>
                  </a:lnTo>
                  <a:lnTo>
                    <a:pt x="1389056" y="60876"/>
                  </a:lnTo>
                  <a:lnTo>
                    <a:pt x="1438571" y="51663"/>
                  </a:lnTo>
                  <a:lnTo>
                    <a:pt x="1489586" y="46037"/>
                  </a:lnTo>
                  <a:lnTo>
                    <a:pt x="1541545" y="44101"/>
                  </a:lnTo>
                  <a:lnTo>
                    <a:pt x="1593894" y="45958"/>
                  </a:lnTo>
                  <a:lnTo>
                    <a:pt x="1646075" y="51712"/>
                  </a:lnTo>
                  <a:lnTo>
                    <a:pt x="1697533" y="61465"/>
                  </a:lnTo>
                  <a:lnTo>
                    <a:pt x="1747712" y="75323"/>
                  </a:lnTo>
                  <a:lnTo>
                    <a:pt x="1801354" y="95754"/>
                  </a:lnTo>
                  <a:lnTo>
                    <a:pt x="1849566" y="120662"/>
                  </a:lnTo>
                  <a:lnTo>
                    <a:pt x="1876733" y="92899"/>
                  </a:lnTo>
                  <a:lnTo>
                    <a:pt x="1909452" y="68456"/>
                  </a:lnTo>
                  <a:lnTo>
                    <a:pt x="1946981" y="47484"/>
                  </a:lnTo>
                  <a:lnTo>
                    <a:pt x="1988574" y="30134"/>
                  </a:lnTo>
                  <a:lnTo>
                    <a:pt x="2033488" y="16560"/>
                  </a:lnTo>
                  <a:lnTo>
                    <a:pt x="2080978" y="6911"/>
                  </a:lnTo>
                  <a:lnTo>
                    <a:pt x="2130300" y="1340"/>
                  </a:lnTo>
                  <a:lnTo>
                    <a:pt x="2180710" y="0"/>
                  </a:lnTo>
                  <a:lnTo>
                    <a:pt x="2231463" y="3040"/>
                  </a:lnTo>
                  <a:lnTo>
                    <a:pt x="2281816" y="10613"/>
                  </a:lnTo>
                  <a:lnTo>
                    <a:pt x="2331023" y="22872"/>
                  </a:lnTo>
                  <a:lnTo>
                    <a:pt x="2399587" y="49986"/>
                  </a:lnTo>
                  <a:lnTo>
                    <a:pt x="2456245" y="85864"/>
                  </a:lnTo>
                  <a:lnTo>
                    <a:pt x="2494067" y="62236"/>
                  </a:lnTo>
                  <a:lnTo>
                    <a:pt x="2535774" y="42368"/>
                  </a:lnTo>
                  <a:lnTo>
                    <a:pt x="2580697" y="26291"/>
                  </a:lnTo>
                  <a:lnTo>
                    <a:pt x="2628166" y="14038"/>
                  </a:lnTo>
                  <a:lnTo>
                    <a:pt x="2677509" y="5643"/>
                  </a:lnTo>
                  <a:lnTo>
                    <a:pt x="2728057" y="1139"/>
                  </a:lnTo>
                  <a:lnTo>
                    <a:pt x="2779140" y="558"/>
                  </a:lnTo>
                  <a:lnTo>
                    <a:pt x="2830086" y="3934"/>
                  </a:lnTo>
                  <a:lnTo>
                    <a:pt x="2880227" y="11301"/>
                  </a:lnTo>
                  <a:lnTo>
                    <a:pt x="2928891" y="22690"/>
                  </a:lnTo>
                  <a:lnTo>
                    <a:pt x="2975409" y="38135"/>
                  </a:lnTo>
                  <a:lnTo>
                    <a:pt x="3019109" y="57670"/>
                  </a:lnTo>
                  <a:lnTo>
                    <a:pt x="3067723" y="87370"/>
                  </a:lnTo>
                  <a:lnTo>
                    <a:pt x="3106930" y="121439"/>
                  </a:lnTo>
                  <a:lnTo>
                    <a:pt x="3135945" y="159057"/>
                  </a:lnTo>
                  <a:lnTo>
                    <a:pt x="3153983" y="199402"/>
                  </a:lnTo>
                  <a:lnTo>
                    <a:pt x="3210347" y="211267"/>
                  </a:lnTo>
                  <a:lnTo>
                    <a:pt x="3262354" y="227235"/>
                  </a:lnTo>
                  <a:lnTo>
                    <a:pt x="3309636" y="246917"/>
                  </a:lnTo>
                  <a:lnTo>
                    <a:pt x="3351826" y="269924"/>
                  </a:lnTo>
                  <a:lnTo>
                    <a:pt x="3388557" y="295866"/>
                  </a:lnTo>
                  <a:lnTo>
                    <a:pt x="3419461" y="324354"/>
                  </a:lnTo>
                  <a:lnTo>
                    <a:pt x="3444171" y="354998"/>
                  </a:lnTo>
                  <a:lnTo>
                    <a:pt x="3473541" y="421197"/>
                  </a:lnTo>
                  <a:lnTo>
                    <a:pt x="3477466" y="455974"/>
                  </a:lnTo>
                  <a:lnTo>
                    <a:pt x="3473727" y="491349"/>
                  </a:lnTo>
                  <a:lnTo>
                    <a:pt x="3457642" y="535840"/>
                  </a:lnTo>
                  <a:lnTo>
                    <a:pt x="3441765" y="561987"/>
                  </a:lnTo>
                  <a:lnTo>
                    <a:pt x="3478376" y="594668"/>
                  </a:lnTo>
                  <a:lnTo>
                    <a:pt x="3507921" y="628957"/>
                  </a:lnTo>
                  <a:lnTo>
                    <a:pt x="3530477" y="664498"/>
                  </a:lnTo>
                  <a:lnTo>
                    <a:pt x="3546122" y="700935"/>
                  </a:lnTo>
                  <a:lnTo>
                    <a:pt x="3556982" y="775074"/>
                  </a:lnTo>
                  <a:lnTo>
                    <a:pt x="3552351" y="812065"/>
                  </a:lnTo>
                  <a:lnTo>
                    <a:pt x="3541114" y="848530"/>
                  </a:lnTo>
                  <a:lnTo>
                    <a:pt x="3523349" y="884111"/>
                  </a:lnTo>
                  <a:lnTo>
                    <a:pt x="3499132" y="918455"/>
                  </a:lnTo>
                  <a:lnTo>
                    <a:pt x="3468539" y="951204"/>
                  </a:lnTo>
                  <a:lnTo>
                    <a:pt x="3431648" y="982004"/>
                  </a:lnTo>
                  <a:lnTo>
                    <a:pt x="3388535" y="1010498"/>
                  </a:lnTo>
                  <a:lnTo>
                    <a:pt x="3339276" y="1036332"/>
                  </a:lnTo>
                  <a:lnTo>
                    <a:pt x="3292131" y="1056078"/>
                  </a:lnTo>
                  <a:lnTo>
                    <a:pt x="3242102" y="1072723"/>
                  </a:lnTo>
                  <a:lnTo>
                    <a:pt x="3189598" y="1086148"/>
                  </a:lnTo>
                  <a:lnTo>
                    <a:pt x="3135028" y="1096239"/>
                  </a:lnTo>
                  <a:lnTo>
                    <a:pt x="3078799" y="1102880"/>
                  </a:lnTo>
                  <a:lnTo>
                    <a:pt x="3074629" y="1139064"/>
                  </a:lnTo>
                  <a:lnTo>
                    <a:pt x="3045433" y="1207042"/>
                  </a:lnTo>
                  <a:lnTo>
                    <a:pt x="3021307" y="1238300"/>
                  </a:lnTo>
                  <a:lnTo>
                    <a:pt x="2991429" y="1267377"/>
                  </a:lnTo>
                  <a:lnTo>
                    <a:pt x="2956250" y="1294006"/>
                  </a:lnTo>
                  <a:lnTo>
                    <a:pt x="2916220" y="1317917"/>
                  </a:lnTo>
                  <a:lnTo>
                    <a:pt x="2871789" y="1338842"/>
                  </a:lnTo>
                  <a:lnTo>
                    <a:pt x="2823407" y="1356512"/>
                  </a:lnTo>
                  <a:lnTo>
                    <a:pt x="2771524" y="1370658"/>
                  </a:lnTo>
                  <a:lnTo>
                    <a:pt x="2716591" y="1381011"/>
                  </a:lnTo>
                  <a:lnTo>
                    <a:pt x="2659058" y="1387303"/>
                  </a:lnTo>
                  <a:lnTo>
                    <a:pt x="2599374" y="1389265"/>
                  </a:lnTo>
                  <a:lnTo>
                    <a:pt x="2546963" y="1387219"/>
                  </a:lnTo>
                  <a:lnTo>
                    <a:pt x="2495490" y="1381742"/>
                  </a:lnTo>
                  <a:lnTo>
                    <a:pt x="2445408" y="1372906"/>
                  </a:lnTo>
                  <a:lnTo>
                    <a:pt x="2397166" y="1360784"/>
                  </a:lnTo>
                  <a:lnTo>
                    <a:pt x="2351216" y="1345450"/>
                  </a:lnTo>
                  <a:lnTo>
                    <a:pt x="2332016" y="1378024"/>
                  </a:lnTo>
                  <a:lnTo>
                    <a:pt x="2307984" y="1408664"/>
                  </a:lnTo>
                  <a:lnTo>
                    <a:pt x="2279468" y="1437255"/>
                  </a:lnTo>
                  <a:lnTo>
                    <a:pt x="2246816" y="1463685"/>
                  </a:lnTo>
                  <a:lnTo>
                    <a:pt x="2210376" y="1487839"/>
                  </a:lnTo>
                  <a:lnTo>
                    <a:pt x="2170495" y="1509606"/>
                  </a:lnTo>
                  <a:lnTo>
                    <a:pt x="2127521" y="1528872"/>
                  </a:lnTo>
                  <a:lnTo>
                    <a:pt x="2081802" y="1545522"/>
                  </a:lnTo>
                  <a:lnTo>
                    <a:pt x="2033685" y="1559445"/>
                  </a:lnTo>
                  <a:lnTo>
                    <a:pt x="1983518" y="1570526"/>
                  </a:lnTo>
                  <a:lnTo>
                    <a:pt x="1931649" y="1578653"/>
                  </a:lnTo>
                  <a:lnTo>
                    <a:pt x="1878425" y="1583711"/>
                  </a:lnTo>
                  <a:lnTo>
                    <a:pt x="1824195" y="1585589"/>
                  </a:lnTo>
                  <a:lnTo>
                    <a:pt x="1769305" y="1584172"/>
                  </a:lnTo>
                  <a:lnTo>
                    <a:pt x="1714104" y="1579347"/>
                  </a:lnTo>
                  <a:lnTo>
                    <a:pt x="1658939" y="1571002"/>
                  </a:lnTo>
                  <a:lnTo>
                    <a:pt x="1607277" y="1559783"/>
                  </a:lnTo>
                  <a:lnTo>
                    <a:pt x="1557986" y="1545600"/>
                  </a:lnTo>
                  <a:lnTo>
                    <a:pt x="1511382" y="1528601"/>
                  </a:lnTo>
                  <a:lnTo>
                    <a:pt x="1467785" y="1508931"/>
                  </a:lnTo>
                  <a:lnTo>
                    <a:pt x="1427511" y="1486737"/>
                  </a:lnTo>
                  <a:lnTo>
                    <a:pt x="1390878" y="1462167"/>
                  </a:lnTo>
                  <a:lnTo>
                    <a:pt x="1358203" y="1435366"/>
                  </a:lnTo>
                  <a:lnTo>
                    <a:pt x="1310058" y="1451350"/>
                  </a:lnTo>
                  <a:lnTo>
                    <a:pt x="1260687" y="1464558"/>
                  </a:lnTo>
                  <a:lnTo>
                    <a:pt x="1210350" y="1475031"/>
                  </a:lnTo>
                  <a:lnTo>
                    <a:pt x="1159310" y="1482808"/>
                  </a:lnTo>
                  <a:lnTo>
                    <a:pt x="1107828" y="1487929"/>
                  </a:lnTo>
                  <a:lnTo>
                    <a:pt x="1056165" y="1490434"/>
                  </a:lnTo>
                  <a:lnTo>
                    <a:pt x="1004583" y="1490364"/>
                  </a:lnTo>
                  <a:lnTo>
                    <a:pt x="953344" y="1487757"/>
                  </a:lnTo>
                  <a:lnTo>
                    <a:pt x="902708" y="1482655"/>
                  </a:lnTo>
                  <a:lnTo>
                    <a:pt x="852939" y="1475097"/>
                  </a:lnTo>
                  <a:lnTo>
                    <a:pt x="804296" y="1465123"/>
                  </a:lnTo>
                  <a:lnTo>
                    <a:pt x="757042" y="1452773"/>
                  </a:lnTo>
                  <a:lnTo>
                    <a:pt x="711438" y="1438087"/>
                  </a:lnTo>
                  <a:lnTo>
                    <a:pt x="667745" y="1421105"/>
                  </a:lnTo>
                  <a:lnTo>
                    <a:pt x="626226" y="1401868"/>
                  </a:lnTo>
                  <a:lnTo>
                    <a:pt x="587141" y="1380414"/>
                  </a:lnTo>
                  <a:lnTo>
                    <a:pt x="550753" y="1356785"/>
                  </a:lnTo>
                  <a:lnTo>
                    <a:pt x="517322" y="1331020"/>
                  </a:lnTo>
                  <a:lnTo>
                    <a:pt x="487110" y="1303159"/>
                  </a:lnTo>
                  <a:lnTo>
                    <a:pt x="480379" y="1296174"/>
                  </a:lnTo>
                  <a:lnTo>
                    <a:pt x="422059" y="1297454"/>
                  </a:lnTo>
                  <a:lnTo>
                    <a:pt x="365676" y="1293175"/>
                  </a:lnTo>
                  <a:lnTo>
                    <a:pt x="312049" y="1283729"/>
                  </a:lnTo>
                  <a:lnTo>
                    <a:pt x="261994" y="1269506"/>
                  </a:lnTo>
                  <a:lnTo>
                    <a:pt x="216330" y="1250898"/>
                  </a:lnTo>
                  <a:lnTo>
                    <a:pt x="175875" y="1228298"/>
                  </a:lnTo>
                  <a:lnTo>
                    <a:pt x="141445" y="1202096"/>
                  </a:lnTo>
                  <a:lnTo>
                    <a:pt x="113859" y="1172685"/>
                  </a:lnTo>
                  <a:lnTo>
                    <a:pt x="82488" y="1105801"/>
                  </a:lnTo>
                  <a:lnTo>
                    <a:pt x="81891" y="1058439"/>
                  </a:lnTo>
                  <a:lnTo>
                    <a:pt x="97998" y="1012662"/>
                  </a:lnTo>
                  <a:lnTo>
                    <a:pt x="129941" y="970051"/>
                  </a:lnTo>
                  <a:lnTo>
                    <a:pt x="176849" y="932192"/>
                  </a:lnTo>
                  <a:lnTo>
                    <a:pt x="124327" y="909321"/>
                  </a:lnTo>
                  <a:lnTo>
                    <a:pt x="80540" y="881913"/>
                  </a:lnTo>
                  <a:lnTo>
                    <a:pt x="45851" y="850808"/>
                  </a:lnTo>
                  <a:lnTo>
                    <a:pt x="20623" y="816850"/>
                  </a:lnTo>
                  <a:lnTo>
                    <a:pt x="5218" y="780880"/>
                  </a:lnTo>
                  <a:lnTo>
                    <a:pt x="0" y="743742"/>
                  </a:lnTo>
                  <a:lnTo>
                    <a:pt x="5330" y="706278"/>
                  </a:lnTo>
                  <a:lnTo>
                    <a:pt x="21571" y="669330"/>
                  </a:lnTo>
                  <a:lnTo>
                    <a:pt x="49087" y="633742"/>
                  </a:lnTo>
                  <a:lnTo>
                    <a:pt x="81319" y="605466"/>
                  </a:lnTo>
                  <a:lnTo>
                    <a:pt x="119911" y="580933"/>
                  </a:lnTo>
                  <a:lnTo>
                    <a:pt x="164006" y="560478"/>
                  </a:lnTo>
                  <a:lnTo>
                    <a:pt x="212748" y="544437"/>
                  </a:lnTo>
                  <a:lnTo>
                    <a:pt x="265278" y="533144"/>
                  </a:lnTo>
                  <a:lnTo>
                    <a:pt x="320740" y="526935"/>
                  </a:lnTo>
                  <a:lnTo>
                    <a:pt x="323661" y="521982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70464" y="2131441"/>
              <a:ext cx="103251" cy="1032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1826" y="2156587"/>
              <a:ext cx="191262" cy="1913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753733" y="2146300"/>
              <a:ext cx="3446779" cy="1348740"/>
            </a:xfrm>
            <a:custGeom>
              <a:avLst/>
              <a:gdLst/>
              <a:ahLst/>
              <a:cxnLst/>
              <a:rect l="l" t="t" r="r" b="b"/>
              <a:pathLst>
                <a:path w="3446779" h="1348739">
                  <a:moveTo>
                    <a:pt x="3446653" y="200151"/>
                  </a:moveTo>
                  <a:lnTo>
                    <a:pt x="3439927" y="241881"/>
                  </a:lnTo>
                  <a:lnTo>
                    <a:pt x="3421192" y="278136"/>
                  </a:lnTo>
                  <a:lnTo>
                    <a:pt x="3392611" y="306734"/>
                  </a:lnTo>
                  <a:lnTo>
                    <a:pt x="3356350" y="325493"/>
                  </a:lnTo>
                  <a:lnTo>
                    <a:pt x="3314573" y="332232"/>
                  </a:lnTo>
                  <a:lnTo>
                    <a:pt x="3272843" y="325493"/>
                  </a:lnTo>
                  <a:lnTo>
                    <a:pt x="3236588" y="306734"/>
                  </a:lnTo>
                  <a:lnTo>
                    <a:pt x="3207990" y="278136"/>
                  </a:lnTo>
                  <a:lnTo>
                    <a:pt x="3189231" y="241881"/>
                  </a:lnTo>
                  <a:lnTo>
                    <a:pt x="3182493" y="200151"/>
                  </a:lnTo>
                  <a:lnTo>
                    <a:pt x="3189231" y="158422"/>
                  </a:lnTo>
                  <a:lnTo>
                    <a:pt x="3207990" y="122167"/>
                  </a:lnTo>
                  <a:lnTo>
                    <a:pt x="3236588" y="93569"/>
                  </a:lnTo>
                  <a:lnTo>
                    <a:pt x="3272843" y="74810"/>
                  </a:lnTo>
                  <a:lnTo>
                    <a:pt x="3314573" y="68072"/>
                  </a:lnTo>
                  <a:lnTo>
                    <a:pt x="3356350" y="74810"/>
                  </a:lnTo>
                  <a:lnTo>
                    <a:pt x="3392611" y="93569"/>
                  </a:lnTo>
                  <a:lnTo>
                    <a:pt x="3421192" y="122167"/>
                  </a:lnTo>
                  <a:lnTo>
                    <a:pt x="3439927" y="158422"/>
                  </a:lnTo>
                  <a:lnTo>
                    <a:pt x="3446653" y="200151"/>
                  </a:lnTo>
                  <a:close/>
                </a:path>
                <a:path w="3446779" h="1348739">
                  <a:moveTo>
                    <a:pt x="208280" y="874522"/>
                  </a:moveTo>
                  <a:lnTo>
                    <a:pt x="153876" y="874565"/>
                  </a:lnTo>
                  <a:lnTo>
                    <a:pt x="100425" y="869632"/>
                  </a:lnTo>
                  <a:lnTo>
                    <a:pt x="48831" y="859841"/>
                  </a:lnTo>
                  <a:lnTo>
                    <a:pt x="0" y="845312"/>
                  </a:lnTo>
                </a:path>
                <a:path w="3446779" h="1348739">
                  <a:moveTo>
                    <a:pt x="392049" y="1194562"/>
                  </a:moveTo>
                  <a:lnTo>
                    <a:pt x="369871" y="1199441"/>
                  </a:lnTo>
                  <a:lnTo>
                    <a:pt x="347218" y="1203404"/>
                  </a:lnTo>
                  <a:lnTo>
                    <a:pt x="324183" y="1206438"/>
                  </a:lnTo>
                  <a:lnTo>
                    <a:pt x="300863" y="1208532"/>
                  </a:lnTo>
                </a:path>
                <a:path w="3446779" h="1348739">
                  <a:moveTo>
                    <a:pt x="1177417" y="1348359"/>
                  </a:moveTo>
                  <a:lnTo>
                    <a:pt x="1161538" y="1333055"/>
                  </a:lnTo>
                  <a:lnTo>
                    <a:pt x="1147063" y="1317275"/>
                  </a:lnTo>
                  <a:lnTo>
                    <a:pt x="1134018" y="1301067"/>
                  </a:lnTo>
                  <a:lnTo>
                    <a:pt x="1122426" y="1284477"/>
                  </a:lnTo>
                </a:path>
                <a:path w="3446779" h="1348739">
                  <a:moveTo>
                    <a:pt x="2192782" y="1189101"/>
                  </a:moveTo>
                  <a:lnTo>
                    <a:pt x="2189618" y="1206859"/>
                  </a:lnTo>
                  <a:lnTo>
                    <a:pt x="2184908" y="1224486"/>
                  </a:lnTo>
                  <a:lnTo>
                    <a:pt x="2178673" y="1241946"/>
                  </a:lnTo>
                  <a:lnTo>
                    <a:pt x="2170938" y="1259204"/>
                  </a:lnTo>
                </a:path>
                <a:path w="3446779" h="1348739">
                  <a:moveTo>
                    <a:pt x="2628900" y="756285"/>
                  </a:moveTo>
                  <a:lnTo>
                    <a:pt x="2687736" y="776976"/>
                  </a:lnTo>
                  <a:lnTo>
                    <a:pt x="2740358" y="802132"/>
                  </a:lnTo>
                  <a:lnTo>
                    <a:pt x="2786241" y="831240"/>
                  </a:lnTo>
                  <a:lnTo>
                    <a:pt x="2824861" y="863790"/>
                  </a:lnTo>
                  <a:lnTo>
                    <a:pt x="2855694" y="899269"/>
                  </a:lnTo>
                  <a:lnTo>
                    <a:pt x="2878216" y="937164"/>
                  </a:lnTo>
                  <a:lnTo>
                    <a:pt x="2891905" y="976965"/>
                  </a:lnTo>
                  <a:lnTo>
                    <a:pt x="2896235" y="1018159"/>
                  </a:lnTo>
                </a:path>
                <a:path w="3446779" h="1348739">
                  <a:moveTo>
                    <a:pt x="3259455" y="477520"/>
                  </a:moveTo>
                  <a:lnTo>
                    <a:pt x="3236860" y="505057"/>
                  </a:lnTo>
                  <a:lnTo>
                    <a:pt x="3209290" y="530748"/>
                  </a:lnTo>
                  <a:lnTo>
                    <a:pt x="3177051" y="554368"/>
                  </a:lnTo>
                  <a:lnTo>
                    <a:pt x="3140456" y="575690"/>
                  </a:lnTo>
                </a:path>
                <a:path w="3446779" h="1348739">
                  <a:moveTo>
                    <a:pt x="2973832" y="113284"/>
                  </a:moveTo>
                  <a:lnTo>
                    <a:pt x="2976786" y="124759"/>
                  </a:lnTo>
                  <a:lnTo>
                    <a:pt x="2978800" y="136318"/>
                  </a:lnTo>
                  <a:lnTo>
                    <a:pt x="2979886" y="147949"/>
                  </a:lnTo>
                  <a:lnTo>
                    <a:pt x="2980055" y="159638"/>
                  </a:lnTo>
                </a:path>
                <a:path w="3446779" h="1348739">
                  <a:moveTo>
                    <a:pt x="2213483" y="59182"/>
                  </a:moveTo>
                  <a:lnTo>
                    <a:pt x="2226044" y="43380"/>
                  </a:lnTo>
                  <a:lnTo>
                    <a:pt x="2240438" y="28209"/>
                  </a:lnTo>
                  <a:lnTo>
                    <a:pt x="2256595" y="13729"/>
                  </a:lnTo>
                  <a:lnTo>
                    <a:pt x="2274443" y="0"/>
                  </a:lnTo>
                </a:path>
                <a:path w="3446779" h="1348739">
                  <a:moveTo>
                    <a:pt x="1642999" y="87375"/>
                  </a:moveTo>
                  <a:lnTo>
                    <a:pt x="1648426" y="74183"/>
                  </a:lnTo>
                  <a:lnTo>
                    <a:pt x="1655175" y="61277"/>
                  </a:lnTo>
                  <a:lnTo>
                    <a:pt x="1663233" y="48656"/>
                  </a:lnTo>
                  <a:lnTo>
                    <a:pt x="1672590" y="36322"/>
                  </a:lnTo>
                </a:path>
                <a:path w="3446779" h="1348739">
                  <a:moveTo>
                    <a:pt x="973582" y="104648"/>
                  </a:moveTo>
                  <a:lnTo>
                    <a:pt x="1002095" y="115528"/>
                  </a:lnTo>
                  <a:lnTo>
                    <a:pt x="1029477" y="127396"/>
                  </a:lnTo>
                  <a:lnTo>
                    <a:pt x="1055645" y="140241"/>
                  </a:lnTo>
                  <a:lnTo>
                    <a:pt x="1080516" y="154050"/>
                  </a:lnTo>
                </a:path>
                <a:path w="3446779" h="1348739">
                  <a:moveTo>
                    <a:pt x="161671" y="493395"/>
                  </a:moveTo>
                  <a:lnTo>
                    <a:pt x="155771" y="480562"/>
                  </a:lnTo>
                  <a:lnTo>
                    <a:pt x="150669" y="467598"/>
                  </a:lnTo>
                  <a:lnTo>
                    <a:pt x="146401" y="454515"/>
                  </a:lnTo>
                  <a:lnTo>
                    <a:pt x="143001" y="441325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3867" y="3255264"/>
              <a:ext cx="1173479" cy="1325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285325" y="3506174"/>
              <a:ext cx="3749040" cy="1701800"/>
            </a:xfrm>
            <a:custGeom>
              <a:avLst/>
              <a:gdLst/>
              <a:ahLst/>
              <a:cxnLst/>
              <a:rect l="l" t="t" r="r" b="b"/>
              <a:pathLst>
                <a:path w="3749040" h="1701800">
                  <a:moveTo>
                    <a:pt x="340772" y="560238"/>
                  </a:moveTo>
                  <a:lnTo>
                    <a:pt x="335701" y="523332"/>
                  </a:lnTo>
                  <a:lnTo>
                    <a:pt x="336656" y="486996"/>
                  </a:lnTo>
                  <a:lnTo>
                    <a:pt x="343385" y="451436"/>
                  </a:lnTo>
                  <a:lnTo>
                    <a:pt x="373159" y="383463"/>
                  </a:lnTo>
                  <a:lnTo>
                    <a:pt x="395700" y="351460"/>
                  </a:lnTo>
                  <a:lnTo>
                    <a:pt x="423009" y="321051"/>
                  </a:lnTo>
                  <a:lnTo>
                    <a:pt x="454833" y="292443"/>
                  </a:lnTo>
                  <a:lnTo>
                    <a:pt x="490922" y="265839"/>
                  </a:lnTo>
                  <a:lnTo>
                    <a:pt x="531022" y="241445"/>
                  </a:lnTo>
                  <a:lnTo>
                    <a:pt x="574883" y="219465"/>
                  </a:lnTo>
                  <a:lnTo>
                    <a:pt x="622253" y="200104"/>
                  </a:lnTo>
                  <a:lnTo>
                    <a:pt x="672880" y="183567"/>
                  </a:lnTo>
                  <a:lnTo>
                    <a:pt x="726513" y="170059"/>
                  </a:lnTo>
                  <a:lnTo>
                    <a:pt x="782899" y="159785"/>
                  </a:lnTo>
                  <a:lnTo>
                    <a:pt x="841787" y="152949"/>
                  </a:lnTo>
                  <a:lnTo>
                    <a:pt x="890525" y="150123"/>
                  </a:lnTo>
                  <a:lnTo>
                    <a:pt x="939225" y="149816"/>
                  </a:lnTo>
                  <a:lnTo>
                    <a:pt x="987637" y="152000"/>
                  </a:lnTo>
                  <a:lnTo>
                    <a:pt x="1035509" y="156648"/>
                  </a:lnTo>
                  <a:lnTo>
                    <a:pt x="1082589" y="163730"/>
                  </a:lnTo>
                  <a:lnTo>
                    <a:pt x="1128626" y="173219"/>
                  </a:lnTo>
                  <a:lnTo>
                    <a:pt x="1173368" y="185087"/>
                  </a:lnTo>
                  <a:lnTo>
                    <a:pt x="1216564" y="199304"/>
                  </a:lnTo>
                  <a:lnTo>
                    <a:pt x="1244600" y="170734"/>
                  </a:lnTo>
                  <a:lnTo>
                    <a:pt x="1277069" y="144901"/>
                  </a:lnTo>
                  <a:lnTo>
                    <a:pt x="1313502" y="121894"/>
                  </a:lnTo>
                  <a:lnTo>
                    <a:pt x="1353430" y="101801"/>
                  </a:lnTo>
                  <a:lnTo>
                    <a:pt x="1396382" y="84713"/>
                  </a:lnTo>
                  <a:lnTo>
                    <a:pt x="1441891" y="70718"/>
                  </a:lnTo>
                  <a:lnTo>
                    <a:pt x="1489487" y="59906"/>
                  </a:lnTo>
                  <a:lnTo>
                    <a:pt x="1538699" y="52365"/>
                  </a:lnTo>
                  <a:lnTo>
                    <a:pt x="1589060" y="48184"/>
                  </a:lnTo>
                  <a:lnTo>
                    <a:pt x="1640099" y="47454"/>
                  </a:lnTo>
                  <a:lnTo>
                    <a:pt x="1691348" y="50262"/>
                  </a:lnTo>
                  <a:lnTo>
                    <a:pt x="1742337" y="56699"/>
                  </a:lnTo>
                  <a:lnTo>
                    <a:pt x="1792597" y="66853"/>
                  </a:lnTo>
                  <a:lnTo>
                    <a:pt x="1841658" y="80813"/>
                  </a:lnTo>
                  <a:lnTo>
                    <a:pt x="1898284" y="102768"/>
                  </a:lnTo>
                  <a:lnTo>
                    <a:pt x="1949100" y="129581"/>
                  </a:lnTo>
                  <a:lnTo>
                    <a:pt x="1977745" y="99758"/>
                  </a:lnTo>
                  <a:lnTo>
                    <a:pt x="2012244" y="73504"/>
                  </a:lnTo>
                  <a:lnTo>
                    <a:pt x="2051810" y="50980"/>
                  </a:lnTo>
                  <a:lnTo>
                    <a:pt x="2095659" y="32350"/>
                  </a:lnTo>
                  <a:lnTo>
                    <a:pt x="2143006" y="17775"/>
                  </a:lnTo>
                  <a:lnTo>
                    <a:pt x="2193066" y="7417"/>
                  </a:lnTo>
                  <a:lnTo>
                    <a:pt x="2245054" y="1438"/>
                  </a:lnTo>
                  <a:lnTo>
                    <a:pt x="2298186" y="0"/>
                  </a:lnTo>
                  <a:lnTo>
                    <a:pt x="2351676" y="3265"/>
                  </a:lnTo>
                  <a:lnTo>
                    <a:pt x="2404740" y="11395"/>
                  </a:lnTo>
                  <a:lnTo>
                    <a:pt x="2456592" y="24552"/>
                  </a:lnTo>
                  <a:lnTo>
                    <a:pt x="2494086" y="37859"/>
                  </a:lnTo>
                  <a:lnTo>
                    <a:pt x="2528807" y="53667"/>
                  </a:lnTo>
                  <a:lnTo>
                    <a:pt x="2588545" y="92116"/>
                  </a:lnTo>
                  <a:lnTo>
                    <a:pt x="2625199" y="68587"/>
                  </a:lnTo>
                  <a:lnTo>
                    <a:pt x="2665392" y="48486"/>
                  </a:lnTo>
                  <a:lnTo>
                    <a:pt x="2708565" y="31842"/>
                  </a:lnTo>
                  <a:lnTo>
                    <a:pt x="2754164" y="18685"/>
                  </a:lnTo>
                  <a:lnTo>
                    <a:pt x="2801632" y="9042"/>
                  </a:lnTo>
                  <a:lnTo>
                    <a:pt x="2850412" y="2943"/>
                  </a:lnTo>
                  <a:lnTo>
                    <a:pt x="2899948" y="417"/>
                  </a:lnTo>
                  <a:lnTo>
                    <a:pt x="2949684" y="1491"/>
                  </a:lnTo>
                  <a:lnTo>
                    <a:pt x="2999063" y="6196"/>
                  </a:lnTo>
                  <a:lnTo>
                    <a:pt x="3047530" y="14559"/>
                  </a:lnTo>
                  <a:lnTo>
                    <a:pt x="3094527" y="26610"/>
                  </a:lnTo>
                  <a:lnTo>
                    <a:pt x="3139499" y="42378"/>
                  </a:lnTo>
                  <a:lnTo>
                    <a:pt x="3181889" y="61890"/>
                  </a:lnTo>
                  <a:lnTo>
                    <a:pt x="3233115" y="93771"/>
                  </a:lnTo>
                  <a:lnTo>
                    <a:pt x="3274424" y="130343"/>
                  </a:lnTo>
                  <a:lnTo>
                    <a:pt x="3304993" y="170725"/>
                  </a:lnTo>
                  <a:lnTo>
                    <a:pt x="3324002" y="214036"/>
                  </a:lnTo>
                  <a:lnTo>
                    <a:pt x="3383426" y="226762"/>
                  </a:lnTo>
                  <a:lnTo>
                    <a:pt x="3438252" y="243894"/>
                  </a:lnTo>
                  <a:lnTo>
                    <a:pt x="3488094" y="265015"/>
                  </a:lnTo>
                  <a:lnTo>
                    <a:pt x="3532564" y="289705"/>
                  </a:lnTo>
                  <a:lnTo>
                    <a:pt x="3571277" y="317545"/>
                  </a:lnTo>
                  <a:lnTo>
                    <a:pt x="3603846" y="348116"/>
                  </a:lnTo>
                  <a:lnTo>
                    <a:pt x="3629886" y="381000"/>
                  </a:lnTo>
                  <a:lnTo>
                    <a:pt x="3649009" y="415778"/>
                  </a:lnTo>
                  <a:lnTo>
                    <a:pt x="3660829" y="452030"/>
                  </a:lnTo>
                  <a:lnTo>
                    <a:pt x="3664961" y="489338"/>
                  </a:lnTo>
                  <a:lnTo>
                    <a:pt x="3661018" y="527283"/>
                  </a:lnTo>
                  <a:lnTo>
                    <a:pt x="3648614" y="565445"/>
                  </a:lnTo>
                  <a:lnTo>
                    <a:pt x="3627405" y="603164"/>
                  </a:lnTo>
                  <a:lnTo>
                    <a:pt x="3663658" y="635809"/>
                  </a:lnTo>
                  <a:lnTo>
                    <a:pt x="3693417" y="669985"/>
                  </a:lnTo>
                  <a:lnTo>
                    <a:pt x="3716749" y="705381"/>
                  </a:lnTo>
                  <a:lnTo>
                    <a:pt x="3733718" y="741686"/>
                  </a:lnTo>
                  <a:lnTo>
                    <a:pt x="3744390" y="778589"/>
                  </a:lnTo>
                  <a:lnTo>
                    <a:pt x="3748833" y="815778"/>
                  </a:lnTo>
                  <a:lnTo>
                    <a:pt x="3747111" y="852944"/>
                  </a:lnTo>
                  <a:lnTo>
                    <a:pt x="3725437" y="925956"/>
                  </a:lnTo>
                  <a:lnTo>
                    <a:pt x="3705618" y="961182"/>
                  </a:lnTo>
                  <a:lnTo>
                    <a:pt x="3679897" y="995138"/>
                  </a:lnTo>
                  <a:lnTo>
                    <a:pt x="3648342" y="1027515"/>
                  </a:lnTo>
                  <a:lnTo>
                    <a:pt x="3611018" y="1058000"/>
                  </a:lnTo>
                  <a:lnTo>
                    <a:pt x="3567991" y="1086283"/>
                  </a:lnTo>
                  <a:lnTo>
                    <a:pt x="3519328" y="1112053"/>
                  </a:lnTo>
                  <a:lnTo>
                    <a:pt x="3478148" y="1129961"/>
                  </a:lnTo>
                  <a:lnTo>
                    <a:pt x="3434793" y="1145548"/>
                  </a:lnTo>
                  <a:lnTo>
                    <a:pt x="3389518" y="1158757"/>
                  </a:lnTo>
                  <a:lnTo>
                    <a:pt x="3342581" y="1169532"/>
                  </a:lnTo>
                  <a:lnTo>
                    <a:pt x="3294241" y="1177817"/>
                  </a:lnTo>
                  <a:lnTo>
                    <a:pt x="3244754" y="1183554"/>
                  </a:lnTo>
                  <a:lnTo>
                    <a:pt x="3240923" y="1219660"/>
                  </a:lnTo>
                  <a:lnTo>
                    <a:pt x="3214195" y="1287871"/>
                  </a:lnTo>
                  <a:lnTo>
                    <a:pt x="3192057" y="1319515"/>
                  </a:lnTo>
                  <a:lnTo>
                    <a:pt x="3164575" y="1349211"/>
                  </a:lnTo>
                  <a:lnTo>
                    <a:pt x="3132130" y="1376728"/>
                  </a:lnTo>
                  <a:lnTo>
                    <a:pt x="3095100" y="1401835"/>
                  </a:lnTo>
                  <a:lnTo>
                    <a:pt x="3053866" y="1424303"/>
                  </a:lnTo>
                  <a:lnTo>
                    <a:pt x="3008806" y="1443901"/>
                  </a:lnTo>
                  <a:lnTo>
                    <a:pt x="2960301" y="1460397"/>
                  </a:lnTo>
                  <a:lnTo>
                    <a:pt x="2908731" y="1473563"/>
                  </a:lnTo>
                  <a:lnTo>
                    <a:pt x="2854474" y="1483167"/>
                  </a:lnTo>
                  <a:lnTo>
                    <a:pt x="2797911" y="1488978"/>
                  </a:lnTo>
                  <a:lnTo>
                    <a:pt x="2739421" y="1490767"/>
                  </a:lnTo>
                  <a:lnTo>
                    <a:pt x="2684195" y="1488587"/>
                  </a:lnTo>
                  <a:lnTo>
                    <a:pt x="2629938" y="1482712"/>
                  </a:lnTo>
                  <a:lnTo>
                    <a:pt x="2577133" y="1473229"/>
                  </a:lnTo>
                  <a:lnTo>
                    <a:pt x="2526260" y="1460222"/>
                  </a:lnTo>
                  <a:lnTo>
                    <a:pt x="2477801" y="1443777"/>
                  </a:lnTo>
                  <a:lnTo>
                    <a:pt x="2458914" y="1476737"/>
                  </a:lnTo>
                  <a:lnTo>
                    <a:pt x="2435492" y="1507866"/>
                  </a:lnTo>
                  <a:lnTo>
                    <a:pt x="2407842" y="1537061"/>
                  </a:lnTo>
                  <a:lnTo>
                    <a:pt x="2376269" y="1564222"/>
                  </a:lnTo>
                  <a:lnTo>
                    <a:pt x="2341080" y="1589245"/>
                  </a:lnTo>
                  <a:lnTo>
                    <a:pt x="2302581" y="1612031"/>
                  </a:lnTo>
                  <a:lnTo>
                    <a:pt x="2261078" y="1632476"/>
                  </a:lnTo>
                  <a:lnTo>
                    <a:pt x="2216877" y="1650480"/>
                  </a:lnTo>
                  <a:lnTo>
                    <a:pt x="2170284" y="1665940"/>
                  </a:lnTo>
                  <a:lnTo>
                    <a:pt x="2121606" y="1678754"/>
                  </a:lnTo>
                  <a:lnTo>
                    <a:pt x="2071149" y="1688822"/>
                  </a:lnTo>
                  <a:lnTo>
                    <a:pt x="2019219" y="1696040"/>
                  </a:lnTo>
                  <a:lnTo>
                    <a:pt x="1966121" y="1700308"/>
                  </a:lnTo>
                  <a:lnTo>
                    <a:pt x="1912163" y="1701524"/>
                  </a:lnTo>
                  <a:lnTo>
                    <a:pt x="1857650" y="1699585"/>
                  </a:lnTo>
                  <a:lnTo>
                    <a:pt x="1802889" y="1694391"/>
                  </a:lnTo>
                  <a:lnTo>
                    <a:pt x="1748186" y="1685839"/>
                  </a:lnTo>
                  <a:lnTo>
                    <a:pt x="1693750" y="1673805"/>
                  </a:lnTo>
                  <a:lnTo>
                    <a:pt x="1641810" y="1658596"/>
                  </a:lnTo>
                  <a:lnTo>
                    <a:pt x="1592698" y="1640366"/>
                  </a:lnTo>
                  <a:lnTo>
                    <a:pt x="1546747" y="1619267"/>
                  </a:lnTo>
                  <a:lnTo>
                    <a:pt x="1504290" y="1595454"/>
                  </a:lnTo>
                  <a:lnTo>
                    <a:pt x="1465661" y="1569080"/>
                  </a:lnTo>
                  <a:lnTo>
                    <a:pt x="1431194" y="1540297"/>
                  </a:lnTo>
                  <a:lnTo>
                    <a:pt x="1383015" y="1556658"/>
                  </a:lnTo>
                  <a:lnTo>
                    <a:pt x="1333656" y="1570330"/>
                  </a:lnTo>
                  <a:lnTo>
                    <a:pt x="1283356" y="1581352"/>
                  </a:lnTo>
                  <a:lnTo>
                    <a:pt x="1232348" y="1589759"/>
                  </a:lnTo>
                  <a:lnTo>
                    <a:pt x="1180871" y="1595588"/>
                  </a:lnTo>
                  <a:lnTo>
                    <a:pt x="1129159" y="1598875"/>
                  </a:lnTo>
                  <a:lnTo>
                    <a:pt x="1077450" y="1599656"/>
                  </a:lnTo>
                  <a:lnTo>
                    <a:pt x="1025980" y="1597969"/>
                  </a:lnTo>
                  <a:lnTo>
                    <a:pt x="974985" y="1593850"/>
                  </a:lnTo>
                  <a:lnTo>
                    <a:pt x="924702" y="1587335"/>
                  </a:lnTo>
                  <a:lnTo>
                    <a:pt x="875366" y="1578460"/>
                  </a:lnTo>
                  <a:lnTo>
                    <a:pt x="827214" y="1567263"/>
                  </a:lnTo>
                  <a:lnTo>
                    <a:pt x="780483" y="1553779"/>
                  </a:lnTo>
                  <a:lnTo>
                    <a:pt x="735408" y="1538045"/>
                  </a:lnTo>
                  <a:lnTo>
                    <a:pt x="692226" y="1520098"/>
                  </a:lnTo>
                  <a:lnTo>
                    <a:pt x="651174" y="1499974"/>
                  </a:lnTo>
                  <a:lnTo>
                    <a:pt x="612487" y="1477710"/>
                  </a:lnTo>
                  <a:lnTo>
                    <a:pt x="576402" y="1453341"/>
                  </a:lnTo>
                  <a:lnTo>
                    <a:pt x="543156" y="1426905"/>
                  </a:lnTo>
                  <a:lnTo>
                    <a:pt x="512984" y="1398438"/>
                  </a:lnTo>
                  <a:lnTo>
                    <a:pt x="510571" y="1395898"/>
                  </a:lnTo>
                  <a:lnTo>
                    <a:pt x="508158" y="1393358"/>
                  </a:lnTo>
                  <a:lnTo>
                    <a:pt x="505872" y="1390945"/>
                  </a:lnTo>
                  <a:lnTo>
                    <a:pt x="449935" y="1392446"/>
                  </a:lnTo>
                  <a:lnTo>
                    <a:pt x="395612" y="1388985"/>
                  </a:lnTo>
                  <a:lnTo>
                    <a:pt x="343552" y="1380878"/>
                  </a:lnTo>
                  <a:lnTo>
                    <a:pt x="294405" y="1368440"/>
                  </a:lnTo>
                  <a:lnTo>
                    <a:pt x="248820" y="1351986"/>
                  </a:lnTo>
                  <a:lnTo>
                    <a:pt x="207448" y="1331832"/>
                  </a:lnTo>
                  <a:lnTo>
                    <a:pt x="170938" y="1308293"/>
                  </a:lnTo>
                  <a:lnTo>
                    <a:pt x="139941" y="1281686"/>
                  </a:lnTo>
                  <a:lnTo>
                    <a:pt x="115105" y="1252324"/>
                  </a:lnTo>
                  <a:lnTo>
                    <a:pt x="86518" y="1186602"/>
                  </a:lnTo>
                  <a:lnTo>
                    <a:pt x="84532" y="1145890"/>
                  </a:lnTo>
                  <a:lnTo>
                    <a:pt x="93953" y="1106025"/>
                  </a:lnTo>
                  <a:lnTo>
                    <a:pt x="114297" y="1067886"/>
                  </a:lnTo>
                  <a:lnTo>
                    <a:pt x="145084" y="1032349"/>
                  </a:lnTo>
                  <a:lnTo>
                    <a:pt x="185832" y="1000293"/>
                  </a:lnTo>
                  <a:lnTo>
                    <a:pt x="135616" y="978476"/>
                  </a:lnTo>
                  <a:lnTo>
                    <a:pt x="92827" y="952633"/>
                  </a:lnTo>
                  <a:lnTo>
                    <a:pt x="57741" y="923421"/>
                  </a:lnTo>
                  <a:lnTo>
                    <a:pt x="30638" y="891500"/>
                  </a:lnTo>
                  <a:lnTo>
                    <a:pt x="11794" y="857529"/>
                  </a:lnTo>
                  <a:lnTo>
                    <a:pt x="0" y="786075"/>
                  </a:lnTo>
                  <a:lnTo>
                    <a:pt x="7605" y="749910"/>
                  </a:lnTo>
                  <a:lnTo>
                    <a:pt x="24583" y="714332"/>
                  </a:lnTo>
                  <a:lnTo>
                    <a:pt x="51212" y="679999"/>
                  </a:lnTo>
                  <a:lnTo>
                    <a:pt x="85214" y="649738"/>
                  </a:lnTo>
                  <a:lnTo>
                    <a:pt x="125911" y="623461"/>
                  </a:lnTo>
                  <a:lnTo>
                    <a:pt x="172401" y="601529"/>
                  </a:lnTo>
                  <a:lnTo>
                    <a:pt x="223781" y="584307"/>
                  </a:lnTo>
                  <a:lnTo>
                    <a:pt x="279147" y="572158"/>
                  </a:lnTo>
                  <a:lnTo>
                    <a:pt x="337597" y="565445"/>
                  </a:lnTo>
                  <a:lnTo>
                    <a:pt x="340772" y="560238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95153" y="3654044"/>
              <a:ext cx="109727" cy="1097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18801" y="3668267"/>
              <a:ext cx="204216" cy="2042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475221" y="3592830"/>
              <a:ext cx="3667125" cy="1447165"/>
            </a:xfrm>
            <a:custGeom>
              <a:avLst/>
              <a:gdLst/>
              <a:ahLst/>
              <a:cxnLst/>
              <a:rect l="l" t="t" r="r" b="b"/>
              <a:pathLst>
                <a:path w="3667125" h="1447164">
                  <a:moveTo>
                    <a:pt x="3667125" y="263652"/>
                  </a:moveTo>
                  <a:lnTo>
                    <a:pt x="3659907" y="308433"/>
                  </a:lnTo>
                  <a:lnTo>
                    <a:pt x="3639802" y="347337"/>
                  </a:lnTo>
                  <a:lnTo>
                    <a:pt x="3609133" y="378025"/>
                  </a:lnTo>
                  <a:lnTo>
                    <a:pt x="3570222" y="398154"/>
                  </a:lnTo>
                  <a:lnTo>
                    <a:pt x="3525393" y="405384"/>
                  </a:lnTo>
                  <a:lnTo>
                    <a:pt x="3480611" y="398154"/>
                  </a:lnTo>
                  <a:lnTo>
                    <a:pt x="3441707" y="378025"/>
                  </a:lnTo>
                  <a:lnTo>
                    <a:pt x="3411019" y="347337"/>
                  </a:lnTo>
                  <a:lnTo>
                    <a:pt x="3390890" y="308433"/>
                  </a:lnTo>
                  <a:lnTo>
                    <a:pt x="3383660" y="263652"/>
                  </a:lnTo>
                  <a:lnTo>
                    <a:pt x="3390890" y="218870"/>
                  </a:lnTo>
                  <a:lnTo>
                    <a:pt x="3411019" y="179966"/>
                  </a:lnTo>
                  <a:lnTo>
                    <a:pt x="3441707" y="149278"/>
                  </a:lnTo>
                  <a:lnTo>
                    <a:pt x="3480611" y="129149"/>
                  </a:lnTo>
                  <a:lnTo>
                    <a:pt x="3525393" y="121920"/>
                  </a:lnTo>
                  <a:lnTo>
                    <a:pt x="3570222" y="129149"/>
                  </a:lnTo>
                  <a:lnTo>
                    <a:pt x="3609133" y="149278"/>
                  </a:lnTo>
                  <a:lnTo>
                    <a:pt x="3639802" y="179966"/>
                  </a:lnTo>
                  <a:lnTo>
                    <a:pt x="3659907" y="218870"/>
                  </a:lnTo>
                  <a:lnTo>
                    <a:pt x="3667125" y="263652"/>
                  </a:lnTo>
                  <a:close/>
                </a:path>
                <a:path w="3667125" h="1447164">
                  <a:moveTo>
                    <a:pt x="219582" y="938403"/>
                  </a:moveTo>
                  <a:lnTo>
                    <a:pt x="162288" y="938448"/>
                  </a:lnTo>
                  <a:lnTo>
                    <a:pt x="105933" y="933148"/>
                  </a:lnTo>
                  <a:lnTo>
                    <a:pt x="51508" y="922633"/>
                  </a:lnTo>
                  <a:lnTo>
                    <a:pt x="0" y="907034"/>
                  </a:lnTo>
                </a:path>
                <a:path w="3667125" h="1447164">
                  <a:moveTo>
                    <a:pt x="413257" y="1281811"/>
                  </a:moveTo>
                  <a:lnTo>
                    <a:pt x="389915" y="1286974"/>
                  </a:lnTo>
                  <a:lnTo>
                    <a:pt x="366061" y="1291209"/>
                  </a:lnTo>
                  <a:lnTo>
                    <a:pt x="341802" y="1294491"/>
                  </a:lnTo>
                  <a:lnTo>
                    <a:pt x="317246" y="1296797"/>
                  </a:lnTo>
                </a:path>
                <a:path w="3667125" h="1447164">
                  <a:moveTo>
                    <a:pt x="1241044" y="1446784"/>
                  </a:moveTo>
                  <a:lnTo>
                    <a:pt x="1224405" y="1430406"/>
                  </a:lnTo>
                  <a:lnTo>
                    <a:pt x="1209182" y="1413494"/>
                  </a:lnTo>
                  <a:lnTo>
                    <a:pt x="1195413" y="1396081"/>
                  </a:lnTo>
                  <a:lnTo>
                    <a:pt x="1183131" y="1378204"/>
                  </a:lnTo>
                </a:path>
                <a:path w="3667125" h="1447164">
                  <a:moveTo>
                    <a:pt x="2311400" y="1275969"/>
                  </a:moveTo>
                  <a:lnTo>
                    <a:pt x="2308092" y="1295038"/>
                  </a:lnTo>
                  <a:lnTo>
                    <a:pt x="2303129" y="1313942"/>
                  </a:lnTo>
                  <a:lnTo>
                    <a:pt x="2296523" y="1332654"/>
                  </a:lnTo>
                  <a:lnTo>
                    <a:pt x="2288285" y="1351153"/>
                  </a:lnTo>
                </a:path>
                <a:path w="3667125" h="1447164">
                  <a:moveTo>
                    <a:pt x="2771012" y="811530"/>
                  </a:moveTo>
                  <a:lnTo>
                    <a:pt x="2826485" y="830981"/>
                  </a:lnTo>
                  <a:lnTo>
                    <a:pt x="2876819" y="854277"/>
                  </a:lnTo>
                  <a:lnTo>
                    <a:pt x="2921630" y="881031"/>
                  </a:lnTo>
                  <a:lnTo>
                    <a:pt x="2960529" y="910856"/>
                  </a:lnTo>
                  <a:lnTo>
                    <a:pt x="2993131" y="943362"/>
                  </a:lnTo>
                  <a:lnTo>
                    <a:pt x="3019048" y="978163"/>
                  </a:lnTo>
                  <a:lnTo>
                    <a:pt x="3037894" y="1014870"/>
                  </a:lnTo>
                  <a:lnTo>
                    <a:pt x="3049282" y="1053096"/>
                  </a:lnTo>
                  <a:lnTo>
                    <a:pt x="3052826" y="1092454"/>
                  </a:lnTo>
                </a:path>
                <a:path w="3667125" h="1447164">
                  <a:moveTo>
                    <a:pt x="3435730" y="512318"/>
                  </a:moveTo>
                  <a:lnTo>
                    <a:pt x="3411928" y="541895"/>
                  </a:lnTo>
                  <a:lnTo>
                    <a:pt x="3382851" y="569483"/>
                  </a:lnTo>
                  <a:lnTo>
                    <a:pt x="3348845" y="594810"/>
                  </a:lnTo>
                  <a:lnTo>
                    <a:pt x="3310254" y="617601"/>
                  </a:lnTo>
                </a:path>
                <a:path w="3667125" h="1447164">
                  <a:moveTo>
                    <a:pt x="3134613" y="121412"/>
                  </a:moveTo>
                  <a:lnTo>
                    <a:pt x="3137735" y="133744"/>
                  </a:lnTo>
                  <a:lnTo>
                    <a:pt x="3139868" y="146161"/>
                  </a:lnTo>
                  <a:lnTo>
                    <a:pt x="3141025" y="158648"/>
                  </a:lnTo>
                  <a:lnTo>
                    <a:pt x="3141218" y="171196"/>
                  </a:lnTo>
                </a:path>
                <a:path w="3667125" h="1447164">
                  <a:moveTo>
                    <a:pt x="2333244" y="63373"/>
                  </a:moveTo>
                  <a:lnTo>
                    <a:pt x="2346446" y="46452"/>
                  </a:lnTo>
                  <a:lnTo>
                    <a:pt x="2361612" y="30210"/>
                  </a:lnTo>
                  <a:lnTo>
                    <a:pt x="2378660" y="14706"/>
                  </a:lnTo>
                  <a:lnTo>
                    <a:pt x="2397505" y="0"/>
                  </a:lnTo>
                </a:path>
                <a:path w="3667125" h="1447164">
                  <a:moveTo>
                    <a:pt x="1731899" y="93599"/>
                  </a:moveTo>
                  <a:lnTo>
                    <a:pt x="1737635" y="79509"/>
                  </a:lnTo>
                  <a:lnTo>
                    <a:pt x="1744741" y="65659"/>
                  </a:lnTo>
                  <a:lnTo>
                    <a:pt x="1753205" y="52093"/>
                  </a:lnTo>
                  <a:lnTo>
                    <a:pt x="1763013" y="38862"/>
                  </a:lnTo>
                </a:path>
                <a:path w="3667125" h="1447164">
                  <a:moveTo>
                    <a:pt x="1026286" y="112268"/>
                  </a:moveTo>
                  <a:lnTo>
                    <a:pt x="1056372" y="123884"/>
                  </a:lnTo>
                  <a:lnTo>
                    <a:pt x="1085230" y="136620"/>
                  </a:lnTo>
                  <a:lnTo>
                    <a:pt x="1112779" y="150451"/>
                  </a:lnTo>
                  <a:lnTo>
                    <a:pt x="1138935" y="165354"/>
                  </a:lnTo>
                </a:path>
                <a:path w="3667125" h="1447164">
                  <a:moveTo>
                    <a:pt x="170560" y="529463"/>
                  </a:moveTo>
                  <a:lnTo>
                    <a:pt x="164270" y="515677"/>
                  </a:lnTo>
                  <a:lnTo>
                    <a:pt x="158908" y="501761"/>
                  </a:lnTo>
                  <a:lnTo>
                    <a:pt x="154451" y="487725"/>
                  </a:lnTo>
                  <a:lnTo>
                    <a:pt x="150875" y="473583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0528" y="4869179"/>
              <a:ext cx="1280159" cy="11765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57519" y="5161563"/>
              <a:ext cx="4072890" cy="1243965"/>
            </a:xfrm>
            <a:custGeom>
              <a:avLst/>
              <a:gdLst/>
              <a:ahLst/>
              <a:cxnLst/>
              <a:rect l="l" t="t" r="r" b="b"/>
              <a:pathLst>
                <a:path w="4072890" h="1243964">
                  <a:moveTo>
                    <a:pt x="370586" y="409291"/>
                  </a:moveTo>
                  <a:lnTo>
                    <a:pt x="364961" y="380517"/>
                  </a:lnTo>
                  <a:lnTo>
                    <a:pt x="366763" y="352231"/>
                  </a:lnTo>
                  <a:lnTo>
                    <a:pt x="375660" y="324612"/>
                  </a:lnTo>
                  <a:lnTo>
                    <a:pt x="413413" y="272107"/>
                  </a:lnTo>
                  <a:lnTo>
                    <a:pt x="475563" y="224456"/>
                  </a:lnTo>
                  <a:lnTo>
                    <a:pt x="514957" y="202906"/>
                  </a:lnTo>
                  <a:lnTo>
                    <a:pt x="559455" y="183114"/>
                  </a:lnTo>
                  <a:lnTo>
                    <a:pt x="608725" y="165263"/>
                  </a:lnTo>
                  <a:lnTo>
                    <a:pt x="662434" y="149534"/>
                  </a:lnTo>
                  <a:lnTo>
                    <a:pt x="720252" y="136109"/>
                  </a:lnTo>
                  <a:lnTo>
                    <a:pt x="781846" y="125170"/>
                  </a:lnTo>
                  <a:lnTo>
                    <a:pt x="846884" y="116898"/>
                  </a:lnTo>
                  <a:lnTo>
                    <a:pt x="915035" y="111476"/>
                  </a:lnTo>
                  <a:lnTo>
                    <a:pt x="967966" y="109443"/>
                  </a:lnTo>
                  <a:lnTo>
                    <a:pt x="1020853" y="109237"/>
                  </a:lnTo>
                  <a:lnTo>
                    <a:pt x="1073425" y="110842"/>
                  </a:lnTo>
                  <a:lnTo>
                    <a:pt x="1125410" y="114238"/>
                  </a:lnTo>
                  <a:lnTo>
                    <a:pt x="1176538" y="119408"/>
                  </a:lnTo>
                  <a:lnTo>
                    <a:pt x="1226538" y="126335"/>
                  </a:lnTo>
                  <a:lnTo>
                    <a:pt x="1275139" y="135000"/>
                  </a:lnTo>
                  <a:lnTo>
                    <a:pt x="1322070" y="145385"/>
                  </a:lnTo>
                  <a:lnTo>
                    <a:pt x="1352539" y="124509"/>
                  </a:lnTo>
                  <a:lnTo>
                    <a:pt x="1387817" y="105630"/>
                  </a:lnTo>
                  <a:lnTo>
                    <a:pt x="1427397" y="88815"/>
                  </a:lnTo>
                  <a:lnTo>
                    <a:pt x="1470769" y="74129"/>
                  </a:lnTo>
                  <a:lnTo>
                    <a:pt x="1517425" y="61637"/>
                  </a:lnTo>
                  <a:lnTo>
                    <a:pt x="1566855" y="51405"/>
                  </a:lnTo>
                  <a:lnTo>
                    <a:pt x="1618551" y="43499"/>
                  </a:lnTo>
                  <a:lnTo>
                    <a:pt x="1672004" y="37983"/>
                  </a:lnTo>
                  <a:lnTo>
                    <a:pt x="1726706" y="34924"/>
                  </a:lnTo>
                  <a:lnTo>
                    <a:pt x="1782148" y="34387"/>
                  </a:lnTo>
                  <a:lnTo>
                    <a:pt x="1837821" y="36438"/>
                  </a:lnTo>
                  <a:lnTo>
                    <a:pt x="1893216" y="41142"/>
                  </a:lnTo>
                  <a:lnTo>
                    <a:pt x="1947825" y="48564"/>
                  </a:lnTo>
                  <a:lnTo>
                    <a:pt x="2001139" y="58771"/>
                  </a:lnTo>
                  <a:lnTo>
                    <a:pt x="2062591" y="74852"/>
                  </a:lnTo>
                  <a:lnTo>
                    <a:pt x="2117852" y="94458"/>
                  </a:lnTo>
                  <a:lnTo>
                    <a:pt x="2146081" y="74373"/>
                  </a:lnTo>
                  <a:lnTo>
                    <a:pt x="2179723" y="56470"/>
                  </a:lnTo>
                  <a:lnTo>
                    <a:pt x="2218118" y="40842"/>
                  </a:lnTo>
                  <a:lnTo>
                    <a:pt x="2260609" y="27580"/>
                  </a:lnTo>
                  <a:lnTo>
                    <a:pt x="2306538" y="16778"/>
                  </a:lnTo>
                  <a:lnTo>
                    <a:pt x="2355246" y="8526"/>
                  </a:lnTo>
                  <a:lnTo>
                    <a:pt x="2406077" y="2918"/>
                  </a:lnTo>
                  <a:lnTo>
                    <a:pt x="2458371" y="45"/>
                  </a:lnTo>
                  <a:lnTo>
                    <a:pt x="2511472" y="0"/>
                  </a:lnTo>
                  <a:lnTo>
                    <a:pt x="2564721" y="2874"/>
                  </a:lnTo>
                  <a:lnTo>
                    <a:pt x="2617460" y="8760"/>
                  </a:lnTo>
                  <a:lnTo>
                    <a:pt x="2669032" y="17750"/>
                  </a:lnTo>
                  <a:lnTo>
                    <a:pt x="2709812" y="27467"/>
                  </a:lnTo>
                  <a:lnTo>
                    <a:pt x="2747533" y="39006"/>
                  </a:lnTo>
                  <a:lnTo>
                    <a:pt x="2812415" y="67026"/>
                  </a:lnTo>
                  <a:lnTo>
                    <a:pt x="2852226" y="49837"/>
                  </a:lnTo>
                  <a:lnTo>
                    <a:pt x="2895880" y="35154"/>
                  </a:lnTo>
                  <a:lnTo>
                    <a:pt x="2942772" y="22997"/>
                  </a:lnTo>
                  <a:lnTo>
                    <a:pt x="2992298" y="13388"/>
                  </a:lnTo>
                  <a:lnTo>
                    <a:pt x="3043855" y="6349"/>
                  </a:lnTo>
                  <a:lnTo>
                    <a:pt x="3096838" y="1899"/>
                  </a:lnTo>
                  <a:lnTo>
                    <a:pt x="3150644" y="61"/>
                  </a:lnTo>
                  <a:lnTo>
                    <a:pt x="3204668" y="855"/>
                  </a:lnTo>
                  <a:lnTo>
                    <a:pt x="3258308" y="4303"/>
                  </a:lnTo>
                  <a:lnTo>
                    <a:pt x="3310959" y="10426"/>
                  </a:lnTo>
                  <a:lnTo>
                    <a:pt x="3362017" y="19245"/>
                  </a:lnTo>
                  <a:lnTo>
                    <a:pt x="3410878" y="30781"/>
                  </a:lnTo>
                  <a:lnTo>
                    <a:pt x="3456940" y="45055"/>
                  </a:lnTo>
                  <a:lnTo>
                    <a:pt x="3512591" y="68312"/>
                  </a:lnTo>
                  <a:lnTo>
                    <a:pt x="3557444" y="94997"/>
                  </a:lnTo>
                  <a:lnTo>
                    <a:pt x="3590653" y="124493"/>
                  </a:lnTo>
                  <a:lnTo>
                    <a:pt x="3611372" y="156180"/>
                  </a:lnTo>
                  <a:lnTo>
                    <a:pt x="3675910" y="165482"/>
                  </a:lnTo>
                  <a:lnTo>
                    <a:pt x="3735453" y="178007"/>
                  </a:lnTo>
                  <a:lnTo>
                    <a:pt x="3789580" y="193450"/>
                  </a:lnTo>
                  <a:lnTo>
                    <a:pt x="3837874" y="211505"/>
                  </a:lnTo>
                  <a:lnTo>
                    <a:pt x="3879914" y="231865"/>
                  </a:lnTo>
                  <a:lnTo>
                    <a:pt x="3915283" y="254224"/>
                  </a:lnTo>
                  <a:lnTo>
                    <a:pt x="3964328" y="303716"/>
                  </a:lnTo>
                  <a:lnTo>
                    <a:pt x="3981659" y="357534"/>
                  </a:lnTo>
                  <a:lnTo>
                    <a:pt x="3977384" y="385299"/>
                  </a:lnTo>
                  <a:lnTo>
                    <a:pt x="3959046" y="420174"/>
                  </a:lnTo>
                  <a:lnTo>
                    <a:pt x="3940937" y="440685"/>
                  </a:lnTo>
                  <a:lnTo>
                    <a:pt x="3982830" y="466321"/>
                  </a:lnTo>
                  <a:lnTo>
                    <a:pt x="4016639" y="493220"/>
                  </a:lnTo>
                  <a:lnTo>
                    <a:pt x="4060353" y="549689"/>
                  </a:lnTo>
                  <a:lnTo>
                    <a:pt x="4072778" y="607858"/>
                  </a:lnTo>
                  <a:lnTo>
                    <a:pt x="4067476" y="636881"/>
                  </a:lnTo>
                  <a:lnTo>
                    <a:pt x="4034281" y="693410"/>
                  </a:lnTo>
                  <a:lnTo>
                    <a:pt x="4006562" y="720357"/>
                  </a:lnTo>
                  <a:lnTo>
                    <a:pt x="3971546" y="746053"/>
                  </a:lnTo>
                  <a:lnTo>
                    <a:pt x="3929320" y="770220"/>
                  </a:lnTo>
                  <a:lnTo>
                    <a:pt x="3879972" y="792577"/>
                  </a:lnTo>
                  <a:lnTo>
                    <a:pt x="3823589" y="812846"/>
                  </a:lnTo>
                  <a:lnTo>
                    <a:pt x="3778825" y="825921"/>
                  </a:lnTo>
                  <a:lnTo>
                    <a:pt x="3731711" y="837314"/>
                  </a:lnTo>
                  <a:lnTo>
                    <a:pt x="3682523" y="846976"/>
                  </a:lnTo>
                  <a:lnTo>
                    <a:pt x="3631536" y="854858"/>
                  </a:lnTo>
                  <a:lnTo>
                    <a:pt x="3579025" y="860914"/>
                  </a:lnTo>
                  <a:lnTo>
                    <a:pt x="3525266" y="865094"/>
                  </a:lnTo>
                  <a:lnTo>
                    <a:pt x="3521093" y="891491"/>
                  </a:lnTo>
                  <a:lnTo>
                    <a:pt x="3492046" y="941362"/>
                  </a:lnTo>
                  <a:lnTo>
                    <a:pt x="3438142" y="986211"/>
                  </a:lnTo>
                  <a:lnTo>
                    <a:pt x="3402898" y="1006331"/>
                  </a:lnTo>
                  <a:lnTo>
                    <a:pt x="3362674" y="1024690"/>
                  </a:lnTo>
                  <a:lnTo>
                    <a:pt x="3317882" y="1041119"/>
                  </a:lnTo>
                  <a:lnTo>
                    <a:pt x="3268933" y="1055450"/>
                  </a:lnTo>
                  <a:lnTo>
                    <a:pt x="3216239" y="1067514"/>
                  </a:lnTo>
                  <a:lnTo>
                    <a:pt x="3160212" y="1077142"/>
                  </a:lnTo>
                  <a:lnTo>
                    <a:pt x="3101262" y="1084167"/>
                  </a:lnTo>
                  <a:lnTo>
                    <a:pt x="3039803" y="1088420"/>
                  </a:lnTo>
                  <a:lnTo>
                    <a:pt x="2976245" y="1089731"/>
                  </a:lnTo>
                  <a:lnTo>
                    <a:pt x="2926237" y="1088609"/>
                  </a:lnTo>
                  <a:lnTo>
                    <a:pt x="2876879" y="1085597"/>
                  </a:lnTo>
                  <a:lnTo>
                    <a:pt x="2828480" y="1080732"/>
                  </a:lnTo>
                  <a:lnTo>
                    <a:pt x="2781351" y="1074049"/>
                  </a:lnTo>
                  <a:lnTo>
                    <a:pt x="2735803" y="1065586"/>
                  </a:lnTo>
                  <a:lnTo>
                    <a:pt x="2692146" y="1055378"/>
                  </a:lnTo>
                  <a:lnTo>
                    <a:pt x="2671620" y="1079477"/>
                  </a:lnTo>
                  <a:lnTo>
                    <a:pt x="2616127" y="1123583"/>
                  </a:lnTo>
                  <a:lnTo>
                    <a:pt x="2581823" y="1143441"/>
                  </a:lnTo>
                  <a:lnTo>
                    <a:pt x="2543592" y="1161736"/>
                  </a:lnTo>
                  <a:lnTo>
                    <a:pt x="2501764" y="1178395"/>
                  </a:lnTo>
                  <a:lnTo>
                    <a:pt x="2456674" y="1193343"/>
                  </a:lnTo>
                  <a:lnTo>
                    <a:pt x="2408653" y="1206505"/>
                  </a:lnTo>
                  <a:lnTo>
                    <a:pt x="2358033" y="1217809"/>
                  </a:lnTo>
                  <a:lnTo>
                    <a:pt x="2305147" y="1227179"/>
                  </a:lnTo>
                  <a:lnTo>
                    <a:pt x="2250327" y="1234542"/>
                  </a:lnTo>
                  <a:lnTo>
                    <a:pt x="2193905" y="1239823"/>
                  </a:lnTo>
                  <a:lnTo>
                    <a:pt x="2136215" y="1242948"/>
                  </a:lnTo>
                  <a:lnTo>
                    <a:pt x="2077588" y="1243842"/>
                  </a:lnTo>
                  <a:lnTo>
                    <a:pt x="2018357" y="1242433"/>
                  </a:lnTo>
                  <a:lnTo>
                    <a:pt x="1958854" y="1238644"/>
                  </a:lnTo>
                  <a:lnTo>
                    <a:pt x="1899412" y="1232403"/>
                  </a:lnTo>
                  <a:lnTo>
                    <a:pt x="1840285" y="1223582"/>
                  </a:lnTo>
                  <a:lnTo>
                    <a:pt x="1783868" y="1212444"/>
                  </a:lnTo>
                  <a:lnTo>
                    <a:pt x="1730524" y="1199102"/>
                  </a:lnTo>
                  <a:lnTo>
                    <a:pt x="1680615" y="1183668"/>
                  </a:lnTo>
                  <a:lnTo>
                    <a:pt x="1634502" y="1166254"/>
                  </a:lnTo>
                  <a:lnTo>
                    <a:pt x="1592548" y="1146974"/>
                  </a:lnTo>
                  <a:lnTo>
                    <a:pt x="1555115" y="1125939"/>
                  </a:lnTo>
                  <a:lnTo>
                    <a:pt x="1505305" y="1137377"/>
                  </a:lnTo>
                  <a:lnTo>
                    <a:pt x="1454323" y="1147030"/>
                  </a:lnTo>
                  <a:lnTo>
                    <a:pt x="1402390" y="1154923"/>
                  </a:lnTo>
                  <a:lnTo>
                    <a:pt x="1349728" y="1161077"/>
                  </a:lnTo>
                  <a:lnTo>
                    <a:pt x="1296557" y="1165518"/>
                  </a:lnTo>
                  <a:lnTo>
                    <a:pt x="1243101" y="1168266"/>
                  </a:lnTo>
                  <a:lnTo>
                    <a:pt x="1189580" y="1169346"/>
                  </a:lnTo>
                  <a:lnTo>
                    <a:pt x="1136217" y="1168780"/>
                  </a:lnTo>
                  <a:lnTo>
                    <a:pt x="1083232" y="1166592"/>
                  </a:lnTo>
                  <a:lnTo>
                    <a:pt x="1030848" y="1162804"/>
                  </a:lnTo>
                  <a:lnTo>
                    <a:pt x="979286" y="1157440"/>
                  </a:lnTo>
                  <a:lnTo>
                    <a:pt x="928768" y="1150523"/>
                  </a:lnTo>
                  <a:lnTo>
                    <a:pt x="879516" y="1142076"/>
                  </a:lnTo>
                  <a:lnTo>
                    <a:pt x="831751" y="1132122"/>
                  </a:lnTo>
                  <a:lnTo>
                    <a:pt x="785694" y="1120683"/>
                  </a:lnTo>
                  <a:lnTo>
                    <a:pt x="741569" y="1107784"/>
                  </a:lnTo>
                  <a:lnTo>
                    <a:pt x="699595" y="1093447"/>
                  </a:lnTo>
                  <a:lnTo>
                    <a:pt x="659996" y="1077694"/>
                  </a:lnTo>
                  <a:lnTo>
                    <a:pt x="622991" y="1060551"/>
                  </a:lnTo>
                  <a:lnTo>
                    <a:pt x="588805" y="1042038"/>
                  </a:lnTo>
                  <a:lnTo>
                    <a:pt x="555117" y="1020364"/>
                  </a:lnTo>
                  <a:lnTo>
                    <a:pt x="550037" y="1016719"/>
                  </a:lnTo>
                  <a:lnTo>
                    <a:pt x="489269" y="1017817"/>
                  </a:lnTo>
                  <a:lnTo>
                    <a:pt x="430258" y="1015288"/>
                  </a:lnTo>
                  <a:lnTo>
                    <a:pt x="373707" y="1009362"/>
                  </a:lnTo>
                  <a:lnTo>
                    <a:pt x="320320" y="1000270"/>
                  </a:lnTo>
                  <a:lnTo>
                    <a:pt x="270802" y="988244"/>
                  </a:lnTo>
                  <a:lnTo>
                    <a:pt x="225856" y="973513"/>
                  </a:lnTo>
                  <a:lnTo>
                    <a:pt x="186186" y="956309"/>
                  </a:lnTo>
                  <a:lnTo>
                    <a:pt x="152498" y="936863"/>
                  </a:lnTo>
                  <a:lnTo>
                    <a:pt x="105881" y="892167"/>
                  </a:lnTo>
                  <a:lnTo>
                    <a:pt x="93745" y="830221"/>
                  </a:lnTo>
                  <a:lnTo>
                    <a:pt x="112204" y="794290"/>
                  </a:lnTo>
                  <a:lnTo>
                    <a:pt x="148760" y="760832"/>
                  </a:lnTo>
                  <a:lnTo>
                    <a:pt x="202438" y="731096"/>
                  </a:lnTo>
                  <a:lnTo>
                    <a:pt x="142318" y="713171"/>
                  </a:lnTo>
                  <a:lnTo>
                    <a:pt x="92198" y="691681"/>
                  </a:lnTo>
                  <a:lnTo>
                    <a:pt x="52493" y="667286"/>
                  </a:lnTo>
                  <a:lnTo>
                    <a:pt x="23615" y="640648"/>
                  </a:lnTo>
                  <a:lnTo>
                    <a:pt x="0" y="583286"/>
                  </a:lnTo>
                  <a:lnTo>
                    <a:pt x="6089" y="553884"/>
                  </a:lnTo>
                  <a:lnTo>
                    <a:pt x="56134" y="496946"/>
                  </a:lnTo>
                  <a:lnTo>
                    <a:pt x="123937" y="460749"/>
                  </a:lnTo>
                  <a:lnTo>
                    <a:pt x="165392" y="446001"/>
                  </a:lnTo>
                  <a:lnTo>
                    <a:pt x="211059" y="433708"/>
                  </a:lnTo>
                  <a:lnTo>
                    <a:pt x="260320" y="424038"/>
                  </a:lnTo>
                  <a:lnTo>
                    <a:pt x="312559" y="417155"/>
                  </a:lnTo>
                  <a:lnTo>
                    <a:pt x="367157" y="413228"/>
                  </a:lnTo>
                  <a:lnTo>
                    <a:pt x="370586" y="409291"/>
                  </a:lnTo>
                  <a:close/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29747" y="5135626"/>
              <a:ext cx="84327" cy="843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47554" y="5163692"/>
              <a:ext cx="153416" cy="1534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98304" y="5208778"/>
              <a:ext cx="222504" cy="22250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264275" y="5224653"/>
              <a:ext cx="3732529" cy="1057910"/>
            </a:xfrm>
            <a:custGeom>
              <a:avLst/>
              <a:gdLst/>
              <a:ahLst/>
              <a:cxnLst/>
              <a:rect l="l" t="t" r="r" b="b"/>
              <a:pathLst>
                <a:path w="3732529" h="1057910">
                  <a:moveTo>
                    <a:pt x="238505" y="686117"/>
                  </a:moveTo>
                  <a:lnTo>
                    <a:pt x="188683" y="686464"/>
                  </a:lnTo>
                  <a:lnTo>
                    <a:pt x="139391" y="684292"/>
                  </a:lnTo>
                  <a:lnTo>
                    <a:pt x="91159" y="679651"/>
                  </a:lnTo>
                  <a:lnTo>
                    <a:pt x="44519" y="672593"/>
                  </a:lnTo>
                  <a:lnTo>
                    <a:pt x="0" y="663168"/>
                  </a:lnTo>
                </a:path>
                <a:path w="3732529" h="1057910">
                  <a:moveTo>
                    <a:pt x="448945" y="937183"/>
                  </a:moveTo>
                  <a:lnTo>
                    <a:pt x="423598" y="940996"/>
                  </a:lnTo>
                  <a:lnTo>
                    <a:pt x="397716" y="944105"/>
                  </a:lnTo>
                  <a:lnTo>
                    <a:pt x="371381" y="946499"/>
                  </a:lnTo>
                  <a:lnTo>
                    <a:pt x="344677" y="948169"/>
                  </a:lnTo>
                </a:path>
                <a:path w="3732529" h="1057910">
                  <a:moveTo>
                    <a:pt x="1348231" y="1057833"/>
                  </a:moveTo>
                  <a:lnTo>
                    <a:pt x="1330069" y="1045851"/>
                  </a:lnTo>
                  <a:lnTo>
                    <a:pt x="1313513" y="1033489"/>
                  </a:lnTo>
                  <a:lnTo>
                    <a:pt x="1298600" y="1020777"/>
                  </a:lnTo>
                  <a:lnTo>
                    <a:pt x="1285367" y="1007745"/>
                  </a:lnTo>
                </a:path>
                <a:path w="3732529" h="1057910">
                  <a:moveTo>
                    <a:pt x="2510917" y="932929"/>
                  </a:moveTo>
                  <a:lnTo>
                    <a:pt x="2507273" y="946864"/>
                  </a:lnTo>
                  <a:lnTo>
                    <a:pt x="2501868" y="960688"/>
                  </a:lnTo>
                  <a:lnTo>
                    <a:pt x="2494700" y="974373"/>
                  </a:lnTo>
                  <a:lnTo>
                    <a:pt x="2485771" y="987894"/>
                  </a:lnTo>
                </a:path>
                <a:path w="3732529" h="1057910">
                  <a:moveTo>
                    <a:pt x="3010154" y="593331"/>
                  </a:moveTo>
                  <a:lnTo>
                    <a:pt x="3077562" y="609553"/>
                  </a:lnTo>
                  <a:lnTo>
                    <a:pt x="3137844" y="629280"/>
                  </a:lnTo>
                  <a:lnTo>
                    <a:pt x="3190399" y="652111"/>
                  </a:lnTo>
                  <a:lnTo>
                    <a:pt x="3234626" y="677643"/>
                  </a:lnTo>
                  <a:lnTo>
                    <a:pt x="3269923" y="705474"/>
                  </a:lnTo>
                  <a:lnTo>
                    <a:pt x="3295689" y="735202"/>
                  </a:lnTo>
                  <a:lnTo>
                    <a:pt x="3311323" y="766425"/>
                  </a:lnTo>
                  <a:lnTo>
                    <a:pt x="3316224" y="798741"/>
                  </a:lnTo>
                </a:path>
                <a:path w="3732529" h="1057910">
                  <a:moveTo>
                    <a:pt x="3732276" y="374548"/>
                  </a:moveTo>
                  <a:lnTo>
                    <a:pt x="3706373" y="396181"/>
                  </a:lnTo>
                  <a:lnTo>
                    <a:pt x="3674792" y="416356"/>
                  </a:lnTo>
                  <a:lnTo>
                    <a:pt x="3637853" y="434884"/>
                  </a:lnTo>
                  <a:lnTo>
                    <a:pt x="3595878" y="451573"/>
                  </a:lnTo>
                </a:path>
                <a:path w="3732529" h="1057910">
                  <a:moveTo>
                    <a:pt x="3405124" y="88773"/>
                  </a:moveTo>
                  <a:lnTo>
                    <a:pt x="3408505" y="97770"/>
                  </a:lnTo>
                  <a:lnTo>
                    <a:pt x="3410839" y="106838"/>
                  </a:lnTo>
                  <a:lnTo>
                    <a:pt x="3412124" y="115954"/>
                  </a:lnTo>
                  <a:lnTo>
                    <a:pt x="3412363" y="125095"/>
                  </a:lnTo>
                </a:path>
                <a:path w="3732529" h="1057910">
                  <a:moveTo>
                    <a:pt x="2534539" y="46355"/>
                  </a:moveTo>
                  <a:lnTo>
                    <a:pt x="2548935" y="34004"/>
                  </a:lnTo>
                  <a:lnTo>
                    <a:pt x="2565415" y="22129"/>
                  </a:lnTo>
                  <a:lnTo>
                    <a:pt x="2583920" y="10779"/>
                  </a:lnTo>
                  <a:lnTo>
                    <a:pt x="2604389" y="0"/>
                  </a:lnTo>
                </a:path>
                <a:path w="3732529" h="1057910">
                  <a:moveTo>
                    <a:pt x="1881377" y="68453"/>
                  </a:moveTo>
                  <a:lnTo>
                    <a:pt x="1887585" y="58148"/>
                  </a:lnTo>
                  <a:lnTo>
                    <a:pt x="1895316" y="48021"/>
                  </a:lnTo>
                  <a:lnTo>
                    <a:pt x="1904523" y="38109"/>
                  </a:lnTo>
                  <a:lnTo>
                    <a:pt x="1915159" y="28448"/>
                  </a:lnTo>
                </a:path>
                <a:path w="3732529" h="1057910">
                  <a:moveTo>
                    <a:pt x="1114805" y="82042"/>
                  </a:moveTo>
                  <a:lnTo>
                    <a:pt x="1147508" y="90558"/>
                  </a:lnTo>
                  <a:lnTo>
                    <a:pt x="1178877" y="99885"/>
                  </a:lnTo>
                  <a:lnTo>
                    <a:pt x="1208817" y="109974"/>
                  </a:lnTo>
                  <a:lnTo>
                    <a:pt x="1237233" y="120777"/>
                  </a:lnTo>
                </a:path>
                <a:path w="3732529" h="1057910">
                  <a:moveTo>
                    <a:pt x="185292" y="387070"/>
                  </a:moveTo>
                  <a:lnTo>
                    <a:pt x="178458" y="377000"/>
                  </a:lnTo>
                  <a:lnTo>
                    <a:pt x="172624" y="366822"/>
                  </a:lnTo>
                  <a:lnTo>
                    <a:pt x="167790" y="356550"/>
                  </a:lnTo>
                  <a:lnTo>
                    <a:pt x="163957" y="346202"/>
                  </a:lnTo>
                </a:path>
              </a:pathLst>
            </a:custGeom>
            <a:ln w="15240">
              <a:solidFill>
                <a:srgbClr val="9F8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6924" y="1211580"/>
            <a:ext cx="9506585" cy="3200400"/>
            <a:chOff x="1296924" y="1211580"/>
            <a:chExt cx="9506585" cy="3200400"/>
          </a:xfrm>
        </p:grpSpPr>
        <p:sp>
          <p:nvSpPr>
            <p:cNvPr id="3" name="object 3"/>
            <p:cNvSpPr/>
            <p:nvPr/>
          </p:nvSpPr>
          <p:spPr>
            <a:xfrm>
              <a:off x="10718292" y="2421636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4962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6924" y="1211580"/>
              <a:ext cx="9421495" cy="3200400"/>
            </a:xfrm>
            <a:custGeom>
              <a:avLst/>
              <a:gdLst/>
              <a:ahLst/>
              <a:cxnLst/>
              <a:rect l="l" t="t" r="r" b="b"/>
              <a:pathLst>
                <a:path w="9421495" h="3200400">
                  <a:moveTo>
                    <a:pt x="9421368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9421368" y="3200400"/>
                  </a:lnTo>
                  <a:lnTo>
                    <a:pt x="942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6661" y="587451"/>
            <a:ext cx="9068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Работа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со</a:t>
            </a:r>
            <a:r>
              <a:rPr sz="3200" b="0" spc="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статистическим</a:t>
            </a:r>
            <a:r>
              <a:rPr sz="3200" b="0" spc="-35" dirty="0">
                <a:latin typeface="Times New Roman"/>
                <a:cs typeface="Times New Roman"/>
              </a:rPr>
              <a:t> источником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информации.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41039" y="4510785"/>
          <a:ext cx="5999479" cy="1478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/>
                <a:gridCol w="1499870"/>
                <a:gridCol w="1499869"/>
                <a:gridCol w="1499870"/>
              </a:tblGrid>
              <a:tr h="369569">
                <a:tc rowSpan="2"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Страны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542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Годы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9525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95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542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1830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1840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1850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9525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9544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Англия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680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2250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9525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12700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Франция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9525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225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9525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405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12700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9525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405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7DDE8"/>
                      </a:solidFill>
                      <a:prstDash val="solid"/>
                    </a:lnL>
                    <a:lnR w="9525">
                      <a:solidFill>
                        <a:srgbClr val="D7DDE8"/>
                      </a:solidFill>
                      <a:prstDash val="solid"/>
                    </a:lnR>
                    <a:lnT w="12700">
                      <a:solidFill>
                        <a:srgbClr val="D7DDE8"/>
                      </a:solidFill>
                      <a:prstDash val="solid"/>
                    </a:lnT>
                    <a:lnB w="9525">
                      <a:solidFill>
                        <a:srgbClr val="D7DDE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284477" y="1207973"/>
            <a:ext cx="9410065" cy="319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82F44"/>
                </a:solidFill>
                <a:latin typeface="Times New Roman"/>
                <a:cs typeface="Times New Roman"/>
              </a:rPr>
              <a:t>Используя</a:t>
            </a:r>
            <a:r>
              <a:rPr sz="1600" spc="3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данные</a:t>
            </a:r>
            <a:r>
              <a:rPr sz="1600" spc="4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статистической</a:t>
            </a:r>
            <a:r>
              <a:rPr sz="1600" spc="5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таблицы,</a:t>
            </a:r>
            <a:r>
              <a:rPr sz="1600" spc="4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завершите</a:t>
            </a:r>
            <a:r>
              <a:rPr sz="1600" spc="4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представленные</a:t>
            </a:r>
            <a:r>
              <a:rPr sz="1600" spc="6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82F44"/>
                </a:solidFill>
                <a:latin typeface="Times New Roman"/>
                <a:cs typeface="Times New Roman"/>
              </a:rPr>
              <a:t>ниже</a:t>
            </a:r>
            <a:r>
              <a:rPr sz="1600" spc="4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суждения,</a:t>
            </a:r>
            <a:r>
              <a:rPr sz="1600" spc="4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соотнеся</a:t>
            </a:r>
            <a:r>
              <a:rPr sz="1600" spc="4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их</a:t>
            </a:r>
            <a:r>
              <a:rPr sz="1600" spc="2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82F44"/>
                </a:solidFill>
                <a:latin typeface="Times New Roman"/>
                <a:cs typeface="Times New Roman"/>
              </a:rPr>
              <a:t>начало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и</a:t>
            </a:r>
            <a:r>
              <a:rPr sz="1600" spc="-2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варианты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завершения.</a:t>
            </a:r>
            <a:endParaRPr sz="1600">
              <a:latin typeface="Times New Roman"/>
              <a:cs typeface="Times New Roman"/>
            </a:endParaRPr>
          </a:p>
          <a:p>
            <a:pPr marL="12700" marR="4518660">
              <a:lnSpc>
                <a:spcPct val="100000"/>
              </a:lnSpc>
            </a:pPr>
            <a:r>
              <a:rPr sz="1600" b="1" spc="-15" dirty="0">
                <a:solidFill>
                  <a:srgbClr val="282F44"/>
                </a:solidFill>
                <a:latin typeface="Times New Roman"/>
                <a:cs typeface="Times New Roman"/>
              </a:rPr>
              <a:t>Производство</a:t>
            </a:r>
            <a:r>
              <a:rPr sz="1600" b="1" spc="3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Чугуна</a:t>
            </a:r>
            <a:r>
              <a:rPr sz="1600" b="1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в </a:t>
            </a:r>
            <a:r>
              <a:rPr sz="1600" b="1" spc="-20" dirty="0">
                <a:solidFill>
                  <a:srgbClr val="282F44"/>
                </a:solidFill>
                <a:latin typeface="Times New Roman"/>
                <a:cs typeface="Times New Roman"/>
              </a:rPr>
              <a:t>Англии</a:t>
            </a:r>
            <a:r>
              <a:rPr sz="1600" b="1" spc="1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и</a:t>
            </a:r>
            <a:r>
              <a:rPr sz="1600" b="1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Франции</a:t>
            </a:r>
            <a:r>
              <a:rPr sz="1600" b="1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(в</a:t>
            </a:r>
            <a:r>
              <a:rPr sz="1600" b="1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82F44"/>
                </a:solidFill>
                <a:latin typeface="Times New Roman"/>
                <a:cs typeface="Times New Roman"/>
              </a:rPr>
              <a:t>тыс.</a:t>
            </a:r>
            <a:r>
              <a:rPr sz="1600" b="1" spc="3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82F44"/>
                </a:solidFill>
                <a:latin typeface="Times New Roman"/>
                <a:cs typeface="Times New Roman"/>
              </a:rPr>
              <a:t>т) </a:t>
            </a:r>
            <a:r>
              <a:rPr sz="1600" b="1" spc="-38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82F44"/>
                </a:solidFill>
                <a:latin typeface="Times New Roman"/>
                <a:cs typeface="Times New Roman"/>
              </a:rPr>
              <a:t>Начало</a:t>
            </a:r>
            <a:r>
              <a:rPr sz="1600" b="1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82F44"/>
                </a:solidFill>
                <a:latin typeface="Times New Roman"/>
                <a:cs typeface="Times New Roman"/>
              </a:rPr>
              <a:t>суждения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А) В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1840</a:t>
            </a:r>
            <a:r>
              <a:rPr sz="1600" spc="-1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282F44"/>
                </a:solidFill>
                <a:latin typeface="Times New Roman"/>
                <a:cs typeface="Times New Roman"/>
              </a:rPr>
              <a:t>г.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 меньше</a:t>
            </a:r>
            <a:r>
              <a:rPr sz="1600" spc="2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производила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чугуна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Б)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За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82F44"/>
                </a:solidFill>
                <a:latin typeface="Times New Roman"/>
                <a:cs typeface="Times New Roman"/>
              </a:rPr>
              <a:t>период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с</a:t>
            </a:r>
            <a:r>
              <a:rPr sz="1600" spc="2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1840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по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1850 </a:t>
            </a:r>
            <a:r>
              <a:rPr sz="1600" spc="-95" dirty="0">
                <a:solidFill>
                  <a:srgbClr val="282F44"/>
                </a:solidFill>
                <a:latin typeface="Times New Roman"/>
                <a:cs typeface="Times New Roman"/>
              </a:rPr>
              <a:t>г.</a:t>
            </a:r>
            <a:r>
              <a:rPr sz="1600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производство</a:t>
            </a:r>
            <a:r>
              <a:rPr sz="1600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чугуна</a:t>
            </a:r>
            <a:r>
              <a:rPr sz="1600" spc="3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82F44"/>
                </a:solidFill>
                <a:latin typeface="Times New Roman"/>
                <a:cs typeface="Times New Roman"/>
              </a:rPr>
              <a:t>Англии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В)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1840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 по</a:t>
            </a:r>
            <a:r>
              <a:rPr sz="1600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1850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282F44"/>
                </a:solidFill>
                <a:latin typeface="Times New Roman"/>
                <a:cs typeface="Times New Roman"/>
              </a:rPr>
              <a:t>г.</a:t>
            </a:r>
            <a:r>
              <a:rPr sz="1600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отсутствие</a:t>
            </a:r>
            <a:r>
              <a:rPr sz="1600" spc="3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динамики</a:t>
            </a:r>
            <a:r>
              <a:rPr sz="1600" spc="5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производстве</a:t>
            </a: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чугуна</a:t>
            </a:r>
            <a:r>
              <a:rPr sz="1600" spc="3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было</a:t>
            </a:r>
            <a:r>
              <a:rPr sz="1600" spc="1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характерно</a:t>
            </a:r>
            <a:r>
              <a:rPr sz="1600" spc="30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для</a:t>
            </a:r>
            <a:r>
              <a:rPr sz="1600" spc="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282F44"/>
                </a:solidFill>
                <a:latin typeface="Times New Roman"/>
                <a:cs typeface="Times New Roman"/>
              </a:rPr>
              <a:t>такой</a:t>
            </a: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 страны,</a:t>
            </a:r>
            <a:r>
              <a:rPr sz="1600" spc="2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282F44"/>
                </a:solidFill>
                <a:latin typeface="Times New Roman"/>
                <a:cs typeface="Times New Roman"/>
              </a:rPr>
              <a:t>как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82F44"/>
                </a:solidFill>
                <a:latin typeface="Times New Roman"/>
                <a:cs typeface="Times New Roman"/>
              </a:rPr>
              <a:t>Варианты</a:t>
            </a:r>
            <a:r>
              <a:rPr sz="1600" b="1" spc="-10" dirty="0">
                <a:solidFill>
                  <a:srgbClr val="282F44"/>
                </a:solidFill>
                <a:latin typeface="Times New Roman"/>
                <a:cs typeface="Times New Roman"/>
              </a:rPr>
              <a:t> завершения суждения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rabicParenR"/>
              <a:tabLst>
                <a:tab pos="233679" algn="l"/>
              </a:tabLst>
            </a:pPr>
            <a:r>
              <a:rPr sz="1600" spc="-20" dirty="0">
                <a:solidFill>
                  <a:srgbClr val="282F44"/>
                </a:solidFill>
                <a:latin typeface="Times New Roman"/>
                <a:cs typeface="Times New Roman"/>
              </a:rPr>
              <a:t>Англия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rabicParenR"/>
              <a:tabLst>
                <a:tab pos="233679" algn="l"/>
              </a:tabLst>
            </a:pP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сократилось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rabicParenR"/>
              <a:tabLst>
                <a:tab pos="233679" algn="l"/>
              </a:tabLst>
            </a:pPr>
            <a:r>
              <a:rPr sz="1600" dirty="0">
                <a:solidFill>
                  <a:srgbClr val="282F44"/>
                </a:solidFill>
                <a:latin typeface="Times New Roman"/>
                <a:cs typeface="Times New Roman"/>
              </a:rPr>
              <a:t>возросло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33679" algn="l"/>
              </a:tabLst>
            </a:pPr>
            <a:r>
              <a:rPr sz="1600" spc="10" dirty="0">
                <a:solidFill>
                  <a:srgbClr val="282F44"/>
                </a:solidFill>
                <a:latin typeface="Times New Roman"/>
                <a:cs typeface="Times New Roman"/>
              </a:rPr>
              <a:t>осталось</a:t>
            </a:r>
            <a:r>
              <a:rPr sz="1600" spc="-25" dirty="0">
                <a:solidFill>
                  <a:srgbClr val="282F44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неизменным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rabicParenR"/>
              <a:tabLst>
                <a:tab pos="233679" algn="l"/>
              </a:tabLst>
            </a:pPr>
            <a:r>
              <a:rPr sz="1600" spc="-5" dirty="0">
                <a:solidFill>
                  <a:srgbClr val="282F44"/>
                </a:solidFill>
                <a:latin typeface="Times New Roman"/>
                <a:cs typeface="Times New Roman"/>
              </a:rPr>
              <a:t>Франция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689864"/>
            <a:ext cx="935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работать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таблицей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диаграммой</a:t>
            </a:r>
            <a:r>
              <a:rPr sz="18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являются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составной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частью</a:t>
            </a:r>
            <a:r>
              <a:rPr sz="1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читательской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грамотности.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14462" y="1395539"/>
          <a:ext cx="7886698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/>
                <a:gridCol w="1577340"/>
                <a:gridCol w="1577340"/>
                <a:gridCol w="1577339"/>
                <a:gridCol w="1577339"/>
              </a:tblGrid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Сословия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Уездные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земские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собрания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43305" marR="424815" indent="-609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Губернские</a:t>
                      </a:r>
                      <a:r>
                        <a:rPr sz="2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земские </a:t>
                      </a:r>
                      <a:r>
                        <a:rPr sz="2000" b="1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собрания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чел.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Количество,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чел.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Дворяне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5647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55,18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1148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87,1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Разночинцы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1415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13,82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141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10,7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Крестьяне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3174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2,2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18844" y="3941064"/>
            <a:ext cx="7954009" cy="728980"/>
          </a:xfrm>
          <a:custGeom>
            <a:avLst/>
            <a:gdLst/>
            <a:ahLst/>
            <a:cxnLst/>
            <a:rect l="l" t="t" r="r" b="b"/>
            <a:pathLst>
              <a:path w="7954009" h="728979">
                <a:moveTo>
                  <a:pt x="7953756" y="0"/>
                </a:moveTo>
                <a:lnTo>
                  <a:pt x="0" y="0"/>
                </a:lnTo>
                <a:lnTo>
                  <a:pt x="0" y="728472"/>
                </a:lnTo>
                <a:lnTo>
                  <a:pt x="7953756" y="728472"/>
                </a:lnTo>
                <a:lnTo>
                  <a:pt x="7953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8844" y="3941064"/>
            <a:ext cx="7954009" cy="7289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95"/>
              </a:spcBef>
            </a:pPr>
            <a:r>
              <a:rPr sz="1200" b="1" dirty="0">
                <a:latin typeface="Times New Roman"/>
                <a:cs typeface="Times New Roman"/>
              </a:rPr>
              <a:t>Социальный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состав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земских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гласных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выборам </a:t>
            </a:r>
            <a:r>
              <a:rPr sz="1200" b="1" dirty="0">
                <a:latin typeface="Times New Roman"/>
                <a:cs typeface="Times New Roman"/>
              </a:rPr>
              <a:t>1897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140" dirty="0">
                <a:latin typeface="Times New Roman"/>
                <a:cs typeface="Times New Roman"/>
              </a:rPr>
              <a:t>г.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4905883"/>
            <a:ext cx="8482330" cy="117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основании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данных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таблицы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составьте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диаграмму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сделайте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выводы.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600" spc="-40" dirty="0">
                <a:latin typeface="Times New Roman"/>
                <a:cs typeface="Times New Roman"/>
              </a:rPr>
              <a:t>Во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всех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земских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собраниях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большинство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составляли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представители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-175" dirty="0">
                <a:latin typeface="Times New Roman"/>
                <a:cs typeface="Times New Roman"/>
              </a:rPr>
              <a:t>дворян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Пре</a:t>
            </a:r>
            <a:r>
              <a:rPr sz="1600" spc="-25" dirty="0">
                <a:latin typeface="Times New Roman"/>
                <a:cs typeface="Times New Roman"/>
              </a:rPr>
              <a:t>д</a:t>
            </a:r>
            <a:r>
              <a:rPr sz="1600" spc="-55" dirty="0">
                <a:latin typeface="Times New Roman"/>
                <a:cs typeface="Times New Roman"/>
              </a:rPr>
              <a:t>с</a:t>
            </a:r>
            <a:r>
              <a:rPr sz="1600" spc="-60" dirty="0">
                <a:latin typeface="Times New Roman"/>
                <a:cs typeface="Times New Roman"/>
              </a:rPr>
              <a:t>тав</a:t>
            </a:r>
            <a:r>
              <a:rPr sz="1600" spc="-20" dirty="0">
                <a:latin typeface="Times New Roman"/>
                <a:cs typeface="Times New Roman"/>
              </a:rPr>
              <a:t>ители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кр</a:t>
            </a:r>
            <a:r>
              <a:rPr sz="1600" spc="-55" dirty="0">
                <a:latin typeface="Times New Roman"/>
                <a:cs typeface="Times New Roman"/>
              </a:rPr>
              <a:t>ес</a:t>
            </a:r>
            <a:r>
              <a:rPr sz="1600" spc="-40" dirty="0">
                <a:latin typeface="Times New Roman"/>
                <a:cs typeface="Times New Roman"/>
              </a:rPr>
              <a:t>ть</a:t>
            </a:r>
            <a:r>
              <a:rPr sz="1600" spc="-35" dirty="0">
                <a:latin typeface="Times New Roman"/>
                <a:cs typeface="Times New Roman"/>
              </a:rPr>
              <a:t>ян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с</a:t>
            </a:r>
            <a:r>
              <a:rPr sz="1600" spc="-45" dirty="0">
                <a:latin typeface="Times New Roman"/>
                <a:cs typeface="Times New Roman"/>
              </a:rPr>
              <a:t>остав</a:t>
            </a:r>
            <a:r>
              <a:rPr sz="1600" spc="-40" dirty="0">
                <a:latin typeface="Times New Roman"/>
                <a:cs typeface="Times New Roman"/>
              </a:rPr>
              <a:t>л</a:t>
            </a:r>
            <a:r>
              <a:rPr sz="1600" spc="-45" dirty="0">
                <a:latin typeface="Times New Roman"/>
                <a:cs typeface="Times New Roman"/>
              </a:rPr>
              <a:t>ял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м</a:t>
            </a:r>
            <a:r>
              <a:rPr sz="1600" spc="-6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ньш</a:t>
            </a:r>
            <a:r>
              <a:rPr sz="1600" spc="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-55" dirty="0">
                <a:latin typeface="Times New Roman"/>
                <a:cs typeface="Times New Roman"/>
              </a:rPr>
              <a:t>с</a:t>
            </a:r>
            <a:r>
              <a:rPr sz="1600" spc="-60" dirty="0">
                <a:latin typeface="Times New Roman"/>
                <a:cs typeface="Times New Roman"/>
              </a:rPr>
              <a:t>тв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i="1" spc="-150" dirty="0">
                <a:latin typeface="Times New Roman"/>
                <a:cs typeface="Times New Roman"/>
              </a:rPr>
              <a:t>губернских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210" dirty="0">
                <a:latin typeface="Times New Roman"/>
                <a:cs typeface="Times New Roman"/>
              </a:rPr>
              <a:t>з</a:t>
            </a:r>
            <a:r>
              <a:rPr sz="1600" i="1" spc="-229" dirty="0">
                <a:latin typeface="Times New Roman"/>
                <a:cs typeface="Times New Roman"/>
              </a:rPr>
              <a:t>е</a:t>
            </a:r>
            <a:r>
              <a:rPr sz="1600" i="1" spc="-150" dirty="0">
                <a:latin typeface="Times New Roman"/>
                <a:cs typeface="Times New Roman"/>
              </a:rPr>
              <a:t>мс</a:t>
            </a:r>
            <a:r>
              <a:rPr sz="1600" i="1" spc="-135" dirty="0">
                <a:latin typeface="Times New Roman"/>
                <a:cs typeface="Times New Roman"/>
              </a:rPr>
              <a:t>к</a:t>
            </a:r>
            <a:r>
              <a:rPr sz="1600" i="1" spc="-25" dirty="0">
                <a:latin typeface="Times New Roman"/>
                <a:cs typeface="Times New Roman"/>
              </a:rPr>
              <a:t>и</a:t>
            </a:r>
            <a:r>
              <a:rPr sz="1600" i="1" spc="-15" dirty="0">
                <a:latin typeface="Times New Roman"/>
                <a:cs typeface="Times New Roman"/>
              </a:rPr>
              <a:t>х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250" dirty="0">
                <a:latin typeface="Times New Roman"/>
                <a:cs typeface="Times New Roman"/>
              </a:rPr>
              <a:t>со</a:t>
            </a:r>
            <a:r>
              <a:rPr sz="1600" i="1" spc="-270" dirty="0">
                <a:latin typeface="Times New Roman"/>
                <a:cs typeface="Times New Roman"/>
              </a:rPr>
              <a:t>б</a:t>
            </a:r>
            <a:r>
              <a:rPr sz="1600" i="1" spc="-140" dirty="0">
                <a:latin typeface="Times New Roman"/>
                <a:cs typeface="Times New Roman"/>
              </a:rPr>
              <a:t>ран</a:t>
            </a:r>
            <a:r>
              <a:rPr sz="1600" i="1" spc="-135" dirty="0">
                <a:latin typeface="Times New Roman"/>
                <a:cs typeface="Times New Roman"/>
              </a:rPr>
              <a:t>и</a:t>
            </a:r>
            <a:r>
              <a:rPr sz="1600" i="1" spc="-40" dirty="0">
                <a:latin typeface="Times New Roman"/>
                <a:cs typeface="Times New Roman"/>
              </a:rPr>
              <a:t>ях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5" dirty="0">
                <a:latin typeface="Times New Roman"/>
                <a:cs typeface="Times New Roman"/>
              </a:rPr>
              <a:t>Чуть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более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полутора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тысяч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человек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во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всех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земских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собраниях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составляли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представители</a:t>
            </a:r>
            <a:r>
              <a:rPr sz="1600" spc="490" dirty="0">
                <a:latin typeface="Times New Roman"/>
                <a:cs typeface="Times New Roman"/>
              </a:rPr>
              <a:t> </a:t>
            </a:r>
            <a:r>
              <a:rPr sz="1600" i="1" spc="-155" dirty="0">
                <a:latin typeface="Times New Roman"/>
                <a:cs typeface="Times New Roman"/>
              </a:rPr>
              <a:t>разночинцев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7404" y="5590028"/>
            <a:ext cx="2647950" cy="12679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2643" y="4105655"/>
            <a:ext cx="2619755" cy="1495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2125</Words>
  <Application>Microsoft Office PowerPoint</Application>
  <PresentationFormat>Широкоэкранный</PresentationFormat>
  <Paragraphs>255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MT</vt:lpstr>
      <vt:lpstr>Calibri</vt:lpstr>
      <vt:lpstr>Segoe Script</vt:lpstr>
      <vt:lpstr>Times New Roman</vt:lpstr>
      <vt:lpstr>Wingdings</vt:lpstr>
      <vt:lpstr>Office Theme</vt:lpstr>
      <vt:lpstr>Формирование функциональной  грамотности на уроках истории</vt:lpstr>
      <vt:lpstr>Формирование функциональной</vt:lpstr>
      <vt:lpstr>Составление таблицы по тексту</vt:lpstr>
      <vt:lpstr>Формы работы, способствующие формированию функциональной  грамотности обучающихся на уроках истории</vt:lpstr>
      <vt:lpstr>Осмыслить / оценить /  сделать выводы</vt:lpstr>
      <vt:lpstr>Презентация PowerPoint</vt:lpstr>
      <vt:lpstr>«Реформы Петра I: зло или благо для России?»</vt:lpstr>
      <vt:lpstr>Работа со статистическим источником информации.</vt:lpstr>
      <vt:lpstr>Умение работать с таблицей и диаграммой являются составной частью читательской грамотности.</vt:lpstr>
      <vt:lpstr>Презентация PowerPoint</vt:lpstr>
      <vt:lpstr>Естественнонаучная грамотность на уроках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 Финикийские  мореплаватели</vt:lpstr>
      <vt:lpstr>Формирование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Белькова ТА</dc:creator>
  <cp:lastModifiedBy>User</cp:lastModifiedBy>
  <cp:revision>2</cp:revision>
  <dcterms:created xsi:type="dcterms:W3CDTF">2022-03-28T08:00:10Z</dcterms:created>
  <dcterms:modified xsi:type="dcterms:W3CDTF">2022-03-28T09:22:43Z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2022-03-28T00:00:00Z</vt:filetime>
  </property>
</Properties>
</file>